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510" r:id="rId4"/>
    <p:sldId id="515" r:id="rId5"/>
    <p:sldId id="406" r:id="rId6"/>
    <p:sldId id="518" r:id="rId7"/>
    <p:sldId id="408" r:id="rId8"/>
    <p:sldId id="519" r:id="rId9"/>
    <p:sldId id="514" r:id="rId10"/>
    <p:sldId id="265" r:id="rId11"/>
    <p:sldId id="429" r:id="rId12"/>
    <p:sldId id="426" r:id="rId13"/>
    <p:sldId id="511" r:id="rId14"/>
    <p:sldId id="458" r:id="rId15"/>
    <p:sldId id="523" r:id="rId16"/>
    <p:sldId id="524" r:id="rId17"/>
    <p:sldId id="522" r:id="rId18"/>
    <p:sldId id="286" r:id="rId19"/>
    <p:sldId id="526" r:id="rId20"/>
    <p:sldId id="538" r:id="rId21"/>
    <p:sldId id="539" r:id="rId22"/>
    <p:sldId id="532" r:id="rId23"/>
    <p:sldId id="533" r:id="rId24"/>
    <p:sldId id="542" r:id="rId25"/>
    <p:sldId id="545" r:id="rId26"/>
    <p:sldId id="546" r:id="rId27"/>
    <p:sldId id="541" r:id="rId28"/>
    <p:sldId id="534" r:id="rId29"/>
    <p:sldId id="535" r:id="rId30"/>
    <p:sldId id="549" r:id="rId31"/>
    <p:sldId id="548" r:id="rId32"/>
    <p:sldId id="550" r:id="rId33"/>
    <p:sldId id="405" r:id="rId34"/>
  </p:sldIdLst>
  <p:sldSz cx="9144000" cy="6858000" type="screen4x3"/>
  <p:notesSz cx="9882188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DD3"/>
    <a:srgbClr val="66FFFF"/>
    <a:srgbClr val="00CCFF"/>
    <a:srgbClr val="2316D2"/>
    <a:srgbClr val="FD6555"/>
    <a:srgbClr val="F4895E"/>
    <a:srgbClr val="094701"/>
    <a:srgbClr val="81DEFF"/>
    <a:srgbClr val="99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7" autoAdjust="0"/>
    <p:restoredTop sz="99768" autoAdjust="0"/>
  </p:normalViewPr>
  <p:slideViewPr>
    <p:cSldViewPr>
      <p:cViewPr varScale="1">
        <p:scale>
          <a:sx n="114" d="100"/>
          <a:sy n="114" d="100"/>
        </p:scale>
        <p:origin x="2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70;&#1083;&#1103;\Desktop\&#1050;&#1085;&#1080;&#1075;&#1072;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70;&#1083;&#1103;\Desktop\&#1050;&#1085;&#1080;&#1075;&#1072;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54691601049868"/>
          <c:y val="1.1896704459738392E-2"/>
          <c:w val="0.81970697946049276"/>
          <c:h val="0.988103282641797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14BC-4E77-B2E9-C8C20E77106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4BC-4E77-B2E9-C8C20E77106C}"/>
              </c:ext>
            </c:extLst>
          </c:dPt>
          <c:dLbls>
            <c:dLbl>
              <c:idx val="0"/>
              <c:layout>
                <c:manualLayout>
                  <c:x val="1.560790197352646E-3"/>
                  <c:y val="0.226760298238467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BC-4E77-B2E9-C8C20E77106C}"/>
                </c:ext>
              </c:extLst>
            </c:dLbl>
            <c:dLbl>
              <c:idx val="1"/>
              <c:layout>
                <c:manualLayout>
                  <c:x val="-1.1445662559315909E-16"/>
                  <c:y val="0.3807337103637515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962</a:t>
                    </a:r>
                    <a:r>
                      <a:rPr lang="en-US" baseline="0" dirty="0"/>
                      <a:t> 545,11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4BC-4E77-B2E9-C8C20E7710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574142.31999999995</c:v>
                </c:pt>
                <c:pt idx="1">
                  <c:v>962545.11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BC-4E77-B2E9-C8C20E771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148672"/>
        <c:axId val="149912320"/>
      </c:barChart>
      <c:catAx>
        <c:axId val="15714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912320"/>
        <c:crosses val="autoZero"/>
        <c:auto val="1"/>
        <c:lblAlgn val="ctr"/>
        <c:lblOffset val="100"/>
        <c:noMultiLvlLbl val="0"/>
      </c:catAx>
      <c:valAx>
        <c:axId val="149912320"/>
        <c:scaling>
          <c:orientation val="minMax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148672"/>
        <c:crosses val="autoZero"/>
        <c:crossBetween val="between"/>
      </c:valAx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0403085213773"/>
          <c:y val="2.742781301967067E-2"/>
          <c:w val="0.5363833679122717"/>
          <c:h val="0.91522312339374523"/>
        </c:manualLayout>
      </c:layout>
      <c:pie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05-40FE-B7A5-059A18D7D3E4}"/>
              </c:ext>
            </c:extLst>
          </c:dPt>
          <c:dPt>
            <c:idx val="1"/>
            <c:bubble3D val="0"/>
            <c:spPr>
              <a:solidFill>
                <a:srgbClr val="EDADD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05-40FE-B7A5-059A18D7D3E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05-40FE-B7A5-059A18D7D3E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05-40FE-B7A5-059A18D7D3E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C05-40FE-B7A5-059A18D7D3E4}"/>
              </c:ext>
            </c:extLst>
          </c:dPt>
          <c:dLbls>
            <c:dLbl>
              <c:idx val="0"/>
              <c:layout>
                <c:manualLayout>
                  <c:x val="-2.2609462818345975E-2"/>
                  <c:y val="4.098056628807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4457602365217621"/>
                      <c:h val="0.407587030155301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C05-40FE-B7A5-059A18D7D3E4}"/>
                </c:ext>
              </c:extLst>
            </c:dLbl>
            <c:dLbl>
              <c:idx val="1"/>
              <c:layout>
                <c:manualLayout>
                  <c:x val="-6.3151957123357628E-8"/>
                  <c:y val="0.108944684734693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71549992794358"/>
                      <c:h val="0.105672551577319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C05-40FE-B7A5-059A18D7D3E4}"/>
                </c:ext>
              </c:extLst>
            </c:dLbl>
            <c:dLbl>
              <c:idx val="2"/>
              <c:layout>
                <c:manualLayout>
                  <c:x val="0.2378018521458593"/>
                  <c:y val="-0.121719676240917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908597267465337"/>
                      <c:h val="0.147181445250497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C05-40FE-B7A5-059A18D7D3E4}"/>
                </c:ext>
              </c:extLst>
            </c:dLbl>
            <c:dLbl>
              <c:idx val="3"/>
              <c:layout>
                <c:manualLayout>
                  <c:x val="7.9510006850327906E-3"/>
                  <c:y val="0.144091782556411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366979306745604"/>
                      <c:h val="0.276353346567389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C05-40FE-B7A5-059A18D7D3E4}"/>
                </c:ext>
              </c:extLst>
            </c:dLbl>
            <c:dLbl>
              <c:idx val="4"/>
              <c:layout>
                <c:manualLayout>
                  <c:x val="6.2605811647410576E-8"/>
                  <c:y val="-3.60386923863222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929051428554107"/>
                      <c:h val="0.213630452177937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C05-40FE-B7A5-059A18D7D3E4}"/>
                </c:ext>
              </c:extLst>
            </c:dLbl>
            <c:dLbl>
              <c:idx val="5"/>
              <c:layout>
                <c:manualLayout>
                  <c:x val="-6.9940666210204325E-2"/>
                  <c:y val="2.919746577404266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C4B-48FD-B135-1BDE08282018}"/>
                </c:ext>
              </c:extLst>
            </c:dLbl>
            <c:dLbl>
              <c:idx val="6"/>
              <c:layout>
                <c:manualLayout>
                  <c:x val="-3.7637808622035696E-2"/>
                  <c:y val="8.0732438323057668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42261870704957"/>
                      <c:h val="0.327314243510158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FC4B-48FD-B135-1BDE08282018}"/>
                </c:ext>
              </c:extLst>
            </c:dLbl>
            <c:dLbl>
              <c:idx val="7"/>
              <c:layout>
                <c:manualLayout>
                  <c:x val="6.8122395060708552E-2"/>
                  <c:y val="5.589168806980915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C4B-48FD-B135-1BDE082820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ТЕКУЩЕЕ  СОДЕРЖАНИЕ УЛИЧНО ДОРОЖНОЙ СЕТИ (36 ШТ)</c:v>
                </c:pt>
                <c:pt idx="1">
                  <c:v>СОДЕРЖАНИЕ МБУ АХС</c:v>
                </c:pt>
                <c:pt idx="2">
                  <c:v>МОСТ САРБАКТУЙ</c:v>
                </c:pt>
                <c:pt idx="3">
                  <c:v>СТРОЙ КОНТРОЛЬ</c:v>
                </c:pt>
                <c:pt idx="4">
                  <c:v>РЕМОНТ МОСТА КИБИРЕВКА</c:v>
                </c:pt>
                <c:pt idx="5">
                  <c:v>РЕМОНТ УЛИЦЫ ВЕДЕРНИКОВА</c:v>
                </c:pt>
                <c:pt idx="6">
                  <c:v>МЕРОПРИЯТИЯ ПО ОБРАЩЕНИЮ С ЖИВОТНЫМИ БЕЗ ВЛАДЕЛЬЦЕВ</c:v>
                </c:pt>
                <c:pt idx="7">
                  <c:v>НА МТО МУН ГРУПП ПО ТУШЕНИЮПОЖАРОВ</c:v>
                </c:pt>
              </c:strCache>
            </c:strRef>
          </c:cat>
          <c:val>
            <c:numRef>
              <c:f>Лист1!$B$2:$B$9</c:f>
              <c:numCache>
                <c:formatCode>#\ ##0.0</c:formatCode>
                <c:ptCount val="8"/>
                <c:pt idx="0">
                  <c:v>20854000</c:v>
                </c:pt>
                <c:pt idx="1">
                  <c:v>16086000</c:v>
                </c:pt>
                <c:pt idx="2">
                  <c:v>65430000</c:v>
                </c:pt>
                <c:pt idx="3">
                  <c:v>416500</c:v>
                </c:pt>
                <c:pt idx="4">
                  <c:v>550000</c:v>
                </c:pt>
                <c:pt idx="5">
                  <c:v>21679000</c:v>
                </c:pt>
                <c:pt idx="6">
                  <c:v>7144780</c:v>
                </c:pt>
                <c:pt idx="7">
                  <c:v>445000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C05-40FE-B7A5-059A18D7D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4.7318590617302682E-2"/>
          <c:w val="0.97986461067366581"/>
          <c:h val="0.781036863112770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тыс.руб.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9B3-4BA8-8ECA-DB673957E69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9B3-4BA8-8ECA-DB673957E69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9B3-4BA8-8ECA-DB673957E691}"/>
              </c:ext>
            </c:extLst>
          </c:dPt>
          <c:dLbls>
            <c:dLbl>
              <c:idx val="0"/>
              <c:layout>
                <c:manualLayout>
                  <c:x val="2.91666666666666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B3-4BA8-8ECA-DB673957E691}"/>
                </c:ext>
              </c:extLst>
            </c:dLbl>
            <c:dLbl>
              <c:idx val="1"/>
              <c:layout>
                <c:manualLayout>
                  <c:x val="1.9444444444444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B3-4BA8-8ECA-DB673957E6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i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  <c:pt idx="4">
                  <c:v>2026 год 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9766</c:v>
                </c:pt>
                <c:pt idx="1">
                  <c:v>9766</c:v>
                </c:pt>
                <c:pt idx="2">
                  <c:v>6510.9</c:v>
                </c:pt>
                <c:pt idx="3">
                  <c:v>3255.4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B3-4BA8-8ECA-DB673957E6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174243328"/>
        <c:axId val="60208192"/>
        <c:axId val="0"/>
      </c:bar3DChart>
      <c:catAx>
        <c:axId val="174243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1" i="1" u="none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0208192"/>
        <c:crosses val="autoZero"/>
        <c:auto val="1"/>
        <c:lblAlgn val="ctr"/>
        <c:lblOffset val="100"/>
        <c:noMultiLvlLbl val="0"/>
      </c:catAx>
      <c:valAx>
        <c:axId val="6020819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74243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967913385826771"/>
          <c:y val="0"/>
          <c:w val="0.14818085346838858"/>
          <c:h val="0.11939425429694804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98986223752917E-2"/>
          <c:y val="6.6922378994926479E-2"/>
          <c:w val="0.54121023589971484"/>
          <c:h val="0.86593637743954377"/>
        </c:manualLayout>
      </c:layout>
      <c:pieChart>
        <c:varyColors val="1"/>
        <c:ser>
          <c:idx val="0"/>
          <c:order val="0"/>
          <c:explosion val="24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407-440E-8660-9D9A5F9D9271}"/>
              </c:ext>
            </c:extLst>
          </c:dPt>
          <c:dPt>
            <c:idx val="2"/>
            <c:bubble3D val="0"/>
            <c:explosion val="23"/>
            <c:extLst>
              <c:ext xmlns:c16="http://schemas.microsoft.com/office/drawing/2014/chart" uri="{C3380CC4-5D6E-409C-BE32-E72D297353CC}">
                <c16:uniqueId val="{00000002-8407-440E-8660-9D9A5F9D9271}"/>
              </c:ext>
            </c:extLst>
          </c:dPt>
          <c:dLbls>
            <c:dLbl>
              <c:idx val="0"/>
              <c:layout>
                <c:manualLayout>
                  <c:x val="-0.15938379531903862"/>
                  <c:y val="-0.189829216506807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07-440E-8660-9D9A5F9D9271}"/>
                </c:ext>
              </c:extLst>
            </c:dLbl>
            <c:dLbl>
              <c:idx val="1"/>
              <c:layout>
                <c:manualLayout>
                  <c:x val="0.11493190571417991"/>
                  <c:y val="6.64065875396560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07-440E-8660-9D9A5F9D9271}"/>
                </c:ext>
              </c:extLst>
            </c:dLbl>
            <c:dLbl>
              <c:idx val="2"/>
              <c:layout>
                <c:manualLayout>
                  <c:x val="6.1974479687442137E-2"/>
                  <c:y val="0.1244632155069189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07-440E-8660-9D9A5F9D9271}"/>
                </c:ext>
              </c:extLst>
            </c:dLbl>
            <c:dLbl>
              <c:idx val="3"/>
              <c:layout>
                <c:manualLayout>
                  <c:x val="8.596614265081657E-3"/>
                  <c:y val="4.022180405880827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07-440E-8660-9D9A5F9D9271}"/>
                </c:ext>
              </c:extLst>
            </c:dLbl>
            <c:dLbl>
              <c:idx val="4"/>
              <c:layout>
                <c:manualLayout>
                  <c:x val="1.3162426397066992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07-440E-8660-9D9A5F9D9271}"/>
                </c:ext>
              </c:extLst>
            </c:dLbl>
            <c:dLbl>
              <c:idx val="5"/>
              <c:layout>
                <c:manualLayout>
                  <c:x val="5.4697279006036367E-2"/>
                  <c:y val="8.314643280376254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07-440E-8660-9D9A5F9D92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НДПИ</c:v>
                </c:pt>
                <c:pt idx="2">
                  <c:v>Акцизы</c:v>
                </c:pt>
                <c:pt idx="3">
                  <c:v>Налоги на совокупный доход</c:v>
                </c:pt>
                <c:pt idx="4">
                  <c:v>Налоги на имущество</c:v>
                </c:pt>
                <c:pt idx="5">
                  <c:v>Гос.пошлина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384563.55</c:v>
                </c:pt>
                <c:pt idx="1">
                  <c:v>85495.45</c:v>
                </c:pt>
                <c:pt idx="2">
                  <c:v>27262.84</c:v>
                </c:pt>
                <c:pt idx="3">
                  <c:v>10375.780000000001</c:v>
                </c:pt>
                <c:pt idx="4">
                  <c:v>5362.66</c:v>
                </c:pt>
                <c:pt idx="5">
                  <c:v>8059.87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407-440E-8660-9D9A5F9D9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6645037125504569"/>
          <c:y val="2.8502203458874938E-2"/>
          <c:w val="0.22184907695441247"/>
          <c:h val="0.9160502228147490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694763512018822E-2"/>
          <c:y val="0"/>
          <c:w val="0.57419087161406845"/>
          <c:h val="0.96841147003566763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1-E97D-427C-A2D0-053E1A8BC149}"/>
              </c:ext>
            </c:extLst>
          </c:dPt>
          <c:dPt>
            <c:idx val="1"/>
            <c:bubble3D val="0"/>
            <c:spPr>
              <a:solidFill>
                <a:srgbClr val="EDADD3"/>
              </a:solidFill>
            </c:spPr>
            <c:extLst>
              <c:ext xmlns:c16="http://schemas.microsoft.com/office/drawing/2014/chart" uri="{C3380CC4-5D6E-409C-BE32-E72D297353CC}">
                <c16:uniqueId val="{00000003-E97D-427C-A2D0-053E1A8BC14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15 024,96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97D-427C-A2D0-053E1A8BC1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Лист2!$A$1:$A$6</c:f>
              <c:strCache>
                <c:ptCount val="6"/>
                <c:pt idx="0">
                  <c:v>Аренда</c:v>
                </c:pt>
                <c:pt idx="1">
                  <c:v>Доходы от платных услуг</c:v>
                </c:pt>
                <c:pt idx="2">
                  <c:v>Доходы от продажи</c:v>
                </c:pt>
                <c:pt idx="3">
                  <c:v>Негат.воз</c:v>
                </c:pt>
                <c:pt idx="4">
                  <c:v>Штрафы</c:v>
                </c:pt>
                <c:pt idx="5">
                  <c:v>Прочие</c:v>
                </c:pt>
              </c:strCache>
            </c:strRef>
          </c:cat>
          <c:val>
            <c:numRef>
              <c:f>Лист2!$B$1:$B$6</c:f>
              <c:numCache>
                <c:formatCode>#,##0.00</c:formatCode>
                <c:ptCount val="6"/>
                <c:pt idx="0">
                  <c:v>15024.96</c:v>
                </c:pt>
                <c:pt idx="1">
                  <c:v>15488.2</c:v>
                </c:pt>
                <c:pt idx="2">
                  <c:v>3755.71</c:v>
                </c:pt>
                <c:pt idx="3">
                  <c:v>8910.66</c:v>
                </c:pt>
                <c:pt idx="4">
                  <c:v>755.73</c:v>
                </c:pt>
                <c:pt idx="5">
                  <c:v>9086.91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7D-427C-A2D0-053E1A8BC149}"/>
            </c:ext>
          </c:extLst>
        </c:ser>
        <c:ser>
          <c:idx val="1"/>
          <c:order val="1"/>
          <c:explosion val="25"/>
          <c:cat>
            <c:strRef>
              <c:f>Лист2!$A$1:$A$6</c:f>
              <c:strCache>
                <c:ptCount val="6"/>
                <c:pt idx="0">
                  <c:v>Аренда</c:v>
                </c:pt>
                <c:pt idx="1">
                  <c:v>Доходы от платных услуг</c:v>
                </c:pt>
                <c:pt idx="2">
                  <c:v>Доходы от продажи</c:v>
                </c:pt>
                <c:pt idx="3">
                  <c:v>Негат.воз</c:v>
                </c:pt>
                <c:pt idx="4">
                  <c:v>Штрафы</c:v>
                </c:pt>
                <c:pt idx="5">
                  <c:v>Прочие</c:v>
                </c:pt>
              </c:strCache>
            </c:strRef>
          </c:cat>
          <c:val>
            <c:numRef>
              <c:f>Лист2!$B$11:$B$16</c:f>
              <c:numCache>
                <c:formatCode>0.00%</c:formatCode>
                <c:ptCount val="6"/>
                <c:pt idx="0">
                  <c:v>0.28337127658109806</c:v>
                </c:pt>
                <c:pt idx="1">
                  <c:v>0.29210799935196918</c:v>
                </c:pt>
                <c:pt idx="2">
                  <c:v>7.083282332654435E-2</c:v>
                </c:pt>
                <c:pt idx="3">
                  <c:v>0.16805536250213826</c:v>
                </c:pt>
                <c:pt idx="4">
                  <c:v>1.4253094507448489E-2</c:v>
                </c:pt>
                <c:pt idx="5">
                  <c:v>0.17137944373080166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97D-427C-A2D0-053E1A8BC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3657199576694865"/>
          <c:y val="3.0169118854124002E-2"/>
          <c:w val="0.2112263008426061"/>
          <c:h val="0.93966176229175202"/>
        </c:manualLayout>
      </c:layout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Объем</a:t>
            </a:r>
            <a:r>
              <a:rPr lang="ru-RU" sz="2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aseline="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БЕЗВОЗМЕЗДНЫХ</a:t>
            </a:r>
            <a:r>
              <a:rPr lang="ru-RU" sz="2400" baseline="0" dirty="0">
                <a:latin typeface="Times New Roman" pitchFamily="18" charset="0"/>
                <a:cs typeface="Times New Roman" pitchFamily="18" charset="0"/>
              </a:rPr>
              <a:t> поступлений в 2025 году ВСЕГО 962 545 ,1 </a:t>
            </a:r>
            <a:r>
              <a:rPr lang="ru-RU" sz="2400" baseline="0" dirty="0" err="1">
                <a:latin typeface="Times New Roman" pitchFamily="18" charset="0"/>
                <a:cs typeface="Times New Roman" pitchFamily="18" charset="0"/>
              </a:rPr>
              <a:t>тыс.руб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38850294774924"/>
          <c:y val="3.525399861008783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0.15572659869978669"/>
                  <c:y val="-0.1007892062347487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79-4216-AFE6-A82F055CC0A9}"/>
                </c:ext>
              </c:extLst>
            </c:dLbl>
            <c:dLbl>
              <c:idx val="3"/>
              <c:layout>
                <c:manualLayout>
                  <c:x val="7.753310601739348E-2"/>
                  <c:y val="9.83289376054843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79-4216-AFE6-A82F055CC0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Лист1!$B$4:$B$7</c:f>
              <c:strCache>
                <c:ptCount val="4"/>
                <c:pt idx="0">
                  <c:v>Дотация</c:v>
                </c:pt>
                <c:pt idx="1">
                  <c:v>Субсидия</c:v>
                </c:pt>
                <c:pt idx="2">
                  <c:v>Субвенция</c:v>
                </c:pt>
                <c:pt idx="3">
                  <c:v>Иной межбюджетный трансферт</c:v>
                </c:pt>
              </c:strCache>
            </c:strRef>
          </c:cat>
          <c:val>
            <c:numRef>
              <c:f>Лист1!$C$4:$C$7</c:f>
              <c:numCache>
                <c:formatCode>#,##0.00</c:formatCode>
                <c:ptCount val="4"/>
                <c:pt idx="0">
                  <c:v>248602.16</c:v>
                </c:pt>
                <c:pt idx="1">
                  <c:v>154730.81</c:v>
                </c:pt>
                <c:pt idx="2">
                  <c:v>465432.9</c:v>
                </c:pt>
                <c:pt idx="3">
                  <c:v>93779.25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79-4216-AFE6-A82F055CC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0044352979785751"/>
          <c:y val="0.25843385376660971"/>
          <c:w val="0.29025318606958955"/>
          <c:h val="0.57684555254233749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184646150427752E-3"/>
          <c:y val="0.10549107510298883"/>
          <c:w val="0.61273473131704337"/>
          <c:h val="0.855014331313920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B4D-466C-A5EA-D92B6CC152FF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2-6B4D-466C-A5EA-D92B6CC152FF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B4D-466C-A5EA-D92B6CC152FF}"/>
              </c:ext>
            </c:extLst>
          </c:dPt>
          <c:dPt>
            <c:idx val="6"/>
            <c:bubble3D val="0"/>
            <c:spPr>
              <a:solidFill>
                <a:srgbClr val="00CCFF"/>
              </a:solidFill>
            </c:spPr>
            <c:extLst>
              <c:ext xmlns:c16="http://schemas.microsoft.com/office/drawing/2014/chart" uri="{C3380CC4-5D6E-409C-BE32-E72D297353CC}">
                <c16:uniqueId val="{00000004-6B4D-466C-A5EA-D92B6CC152FF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0-6B4D-466C-A5EA-D92B6CC152FF}"/>
              </c:ext>
            </c:extLst>
          </c:dPt>
          <c:cat>
            <c:strRef>
              <c:f>Лист1!$A$2:$A$12</c:f>
              <c:strCache>
                <c:ptCount val="11"/>
                <c:pt idx="0">
                  <c:v>  ОБЩЕГОСУДАРСТВЕННЫЕ ВОПРОСЫ</c:v>
                </c:pt>
                <c:pt idx="1">
                  <c:v>  НАЦИОНАЛЬНАЯ ОБОРОНА</c:v>
                </c:pt>
                <c:pt idx="2">
                  <c:v>  НАЦИОНАЛЬНАЯ БЕЗОПАСНОСТЬ И ПРАВООХРАНИТЕЛЬНАЯ ДЕЯТЕЛЬНОСТЬ </c:v>
                </c:pt>
                <c:pt idx="3">
                  <c:v>  НАЦИОНАЛЬНАЯ ЭКОНОМИКА</c:v>
                </c:pt>
                <c:pt idx="4">
                  <c:v>  ЖИЛИЩНО-КОММУНАЛЬНОЕ ХОЗЯЙСТВО</c:v>
                </c:pt>
                <c:pt idx="5">
                  <c:v>  ОХРАНА ОКРУЖАЮЩЕЙ СРЕДЫ</c:v>
                </c:pt>
                <c:pt idx="6">
                  <c:v>  ОБРАЗОВАНИЕ</c:v>
                </c:pt>
                <c:pt idx="7">
                  <c:v>  КУЛЬТУРА, КИНЕМАТОГРАФИЯ</c:v>
                </c:pt>
                <c:pt idx="8">
                  <c:v>  СОЦИАЛЬНАЯ ПОЛИТИКА</c:v>
                </c:pt>
                <c:pt idx="9">
                  <c:v>  ФИЗИЧЕСКАЯ КУЛЬТУРА И СПОРТ</c:v>
                </c:pt>
                <c:pt idx="10">
                  <c:v>  СРЕДСТВА МАССОВОЙ ИНФОРМАЦИИ</c:v>
                </c:pt>
              </c:strCache>
            </c:strRef>
          </c:cat>
          <c:val>
            <c:numRef>
              <c:f>Лист1!$B$2:$B$12</c:f>
              <c:numCache>
                <c:formatCode>0.0%</c:formatCode>
                <c:ptCount val="11"/>
                <c:pt idx="0">
                  <c:v>0.13</c:v>
                </c:pt>
                <c:pt idx="1">
                  <c:v>1E-3</c:v>
                </c:pt>
                <c:pt idx="2">
                  <c:v>8.9999999999999993E-3</c:v>
                </c:pt>
                <c:pt idx="3">
                  <c:v>0.09</c:v>
                </c:pt>
                <c:pt idx="4">
                  <c:v>6.2E-2</c:v>
                </c:pt>
                <c:pt idx="5">
                  <c:v>5.0000000000000001E-3</c:v>
                </c:pt>
                <c:pt idx="6">
                  <c:v>0.58199999999999996</c:v>
                </c:pt>
                <c:pt idx="7">
                  <c:v>0.109</c:v>
                </c:pt>
                <c:pt idx="8">
                  <c:v>0.01</c:v>
                </c:pt>
                <c:pt idx="9">
                  <c:v>3.0000000000000001E-3</c:v>
                </c:pt>
                <c:pt idx="10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B-4EBA-A1A2-21029BCABA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018139445411414"/>
          <c:y val="0"/>
          <c:w val="0.36981860554588586"/>
          <c:h val="1"/>
        </c:manualLayout>
      </c:layout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EDADD3"/>
              </a:solidFill>
            </c:spPr>
            <c:extLst>
              <c:ext xmlns:c16="http://schemas.microsoft.com/office/drawing/2014/chart" uri="{C3380CC4-5D6E-409C-BE32-E72D297353CC}">
                <c16:uniqueId val="{00000002-2605-47FC-AEBA-B8D075396809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3-2605-47FC-AEBA-B8D075396809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94B9-44F9-A04A-3D8487A52818}"/>
              </c:ext>
            </c:extLst>
          </c:dPt>
          <c:dPt>
            <c:idx val="6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0-2605-47FC-AEBA-B8D07539680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2605-47FC-AEBA-B8D075396809}"/>
              </c:ext>
            </c:extLst>
          </c:dPt>
          <c:dLbls>
            <c:dLbl>
              <c:idx val="0"/>
              <c:layout>
                <c:manualLayout>
                  <c:x val="-0.166487561988062"/>
                  <c:y val="3.105093174310835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05-47FC-AEBA-B8D075396809}"/>
                </c:ext>
              </c:extLst>
            </c:dLbl>
            <c:dLbl>
              <c:idx val="1"/>
              <c:layout>
                <c:manualLayout>
                  <c:x val="0.11248687014574127"/>
                  <c:y val="-6.87014823079125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u="sng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C41-49B5-8D6F-C7A355A5E927}"/>
                </c:ext>
              </c:extLst>
            </c:dLbl>
            <c:dLbl>
              <c:idx val="2"/>
              <c:layout>
                <c:manualLayout>
                  <c:x val="1.6122451040793448E-2"/>
                  <c:y val="4.16872694896185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 i="0" u="sng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C41-49B5-8D6F-C7A355A5E927}"/>
                </c:ext>
              </c:extLst>
            </c:dLbl>
            <c:dLbl>
              <c:idx val="3"/>
              <c:layout>
                <c:manualLayout>
                  <c:x val="-7.1043873912999475E-3"/>
                  <c:y val="6.13249545042726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u="sng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95145488885074"/>
                      <c:h val="0.175325980994287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05-47FC-AEBA-B8D075396809}"/>
                </c:ext>
              </c:extLst>
            </c:dLbl>
            <c:dLbl>
              <c:idx val="4"/>
              <c:layout>
                <c:manualLayout>
                  <c:x val="-7.9279070002322982E-3"/>
                  <c:y val="-3.396434042539874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sng" baseline="0"/>
                    </a:pPr>
                    <a:r>
                      <a:rPr lang="ru-RU" sz="1200" b="1" i="0" u="sng" dirty="0"/>
                      <a:t>Жилищно-коммунальное хозяйство; 93910;    </a:t>
                    </a:r>
                    <a:endParaRPr lang="ru-RU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4B9-44F9-A04A-3D8487A52818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 i="0" u="sng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C41-49B5-8D6F-C7A355A5E927}"/>
                </c:ext>
              </c:extLst>
            </c:dLbl>
            <c:dLbl>
              <c:idx val="6"/>
              <c:layout>
                <c:manualLayout>
                  <c:x val="5.5877882255506967E-2"/>
                  <c:y val="-0.3275981854911269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05-47FC-AEBA-B8D075396809}"/>
                </c:ext>
              </c:extLst>
            </c:dLbl>
            <c:dLbl>
              <c:idx val="7"/>
              <c:layout>
                <c:manualLayout>
                  <c:x val="3.4725308299077877E-2"/>
                  <c:y val="0.1120151360333984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05-47FC-AEBA-B8D07539680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618FAFAF-AD83-445D-81F7-FE5BB995222E}" type="CATEGORYNAME">
                      <a:rPr lang="ru-RU" sz="1200"/>
                      <a:pPr/>
                      <a:t>[ИМЯ КАТЕГОРИИ]</a:t>
                    </a:fld>
                    <a:r>
                      <a:rPr lang="ru-RU" sz="1200" baseline="0" dirty="0"/>
                      <a:t>; </a:t>
                    </a:r>
                    <a:fld id="{4E518443-9822-465F-96C6-CC06CDA3C8CB}" type="VALUE">
                      <a:rPr lang="ru-RU" sz="1200" baseline="0"/>
                      <a:pPr/>
                      <a:t>[ЗНАЧЕНИЕ]</a:t>
                    </a:fld>
                    <a:endParaRPr lang="ru-RU" sz="12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FC41-49B5-8D6F-C7A355A5E927}"/>
                </c:ext>
              </c:extLst>
            </c:dLbl>
            <c:dLbl>
              <c:idx val="10"/>
              <c:layout>
                <c:manualLayout>
                  <c:x val="0.18400480754663623"/>
                  <c:y val="0.188789664998098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u="sng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C41-49B5-8D6F-C7A355A5E9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0" u="sng" baseline="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  ОБЩЕГОСУДАРСТВЕННЫЕ ВОПРОСЫ</c:v>
                </c:pt>
                <c:pt idx="1">
                  <c:v>  НАЦИОНАЛЬНАЯ ОБОРОНА</c:v>
                </c:pt>
                <c:pt idx="2">
                  <c:v>  НАЦИОНАЛЬНАЯ БЕЗОПАСНОСТЬ И ПРАВООХРАНИТЕЛЬНАЯ ДЕЯТЕЛЬНОСТЬ </c:v>
                </c:pt>
                <c:pt idx="3">
                  <c:v>  НАЦИОНАЛЬНАЯ ЭКОНОМИКА</c:v>
                </c:pt>
                <c:pt idx="4">
                  <c:v>  ЖИЛИЩНО-КОММУНАЛЬНОЕ ХОЗЯЙСТВО</c:v>
                </c:pt>
                <c:pt idx="5">
                  <c:v>  ОХРАНА ОКРУЖАЮЩЕЙ СРЕДЫ</c:v>
                </c:pt>
                <c:pt idx="6">
                  <c:v>  ОБРАЗОВАНИЕ</c:v>
                </c:pt>
                <c:pt idx="7">
                  <c:v>  КУЛЬТУРА, КИНЕМАТОГРАФИЯ</c:v>
                </c:pt>
                <c:pt idx="8">
                  <c:v>  СОЦИАЛЬНАЯ ПОЛИТИКА</c:v>
                </c:pt>
                <c:pt idx="9">
                  <c:v>  ФИЗИЧЕСКАЯ КУЛЬТУРА И СПОРТ</c:v>
                </c:pt>
                <c:pt idx="10">
                  <c:v>  СРЕДСТВА МАССОВОЙ ИНФОРМАЦИИ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196797</c:v>
                </c:pt>
                <c:pt idx="1">
                  <c:v>1107</c:v>
                </c:pt>
                <c:pt idx="2">
                  <c:v>13522</c:v>
                </c:pt>
                <c:pt idx="3">
                  <c:v>136736</c:v>
                </c:pt>
                <c:pt idx="4">
                  <c:v>93910</c:v>
                </c:pt>
                <c:pt idx="5">
                  <c:v>7031</c:v>
                </c:pt>
                <c:pt idx="6">
                  <c:v>882026</c:v>
                </c:pt>
                <c:pt idx="7">
                  <c:v>164612</c:v>
                </c:pt>
                <c:pt idx="8">
                  <c:v>15886</c:v>
                </c:pt>
                <c:pt idx="9">
                  <c:v>150</c:v>
                </c:pt>
                <c:pt idx="10">
                  <c:v>4854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B9-44F9-A04A-3D8487A528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2316D2"/>
              </a:solidFill>
            </a:ln>
          </c:spPr>
          <c:dPt>
            <c:idx val="0"/>
            <c:bubble3D val="0"/>
            <c:spPr>
              <a:solidFill>
                <a:srgbClr val="66FFFF"/>
              </a:solidFill>
              <a:ln>
                <a:solidFill>
                  <a:srgbClr val="2316D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E6F-4DB4-818B-4F4F9CCB9B5A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2316D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AE6F-4DB4-818B-4F4F9CCB9B5A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solidFill>
                  <a:srgbClr val="2316D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E6F-4DB4-818B-4F4F9CCB9B5A}"/>
              </c:ext>
            </c:extLst>
          </c:dPt>
          <c:dLbls>
            <c:dLbl>
              <c:idx val="0"/>
              <c:layout>
                <c:manualLayout>
                  <c:x val="-0.43054395471210272"/>
                  <c:y val="0.508211920115292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77647433113488"/>
                      <c:h val="0.43583087794626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E6F-4DB4-818B-4F4F9CCB9B5A}"/>
                </c:ext>
              </c:extLst>
            </c:dLbl>
            <c:dLbl>
              <c:idx val="1"/>
              <c:layout>
                <c:manualLayout>
                  <c:x val="0.55556327074769474"/>
                  <c:y val="-0.5297684060143551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64930159275232"/>
                      <c:h val="0.3962098890420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E6F-4DB4-818B-4F4F9CCB9B5A}"/>
                </c:ext>
              </c:extLst>
            </c:dLbl>
            <c:dLbl>
              <c:idx val="2"/>
              <c:layout>
                <c:manualLayout>
                  <c:x val="-4.5256966397673001E-2"/>
                  <c:y val="4.4713341710075974E-2"/>
                </c:manualLayout>
              </c:layout>
              <c:tx>
                <c:rich>
                  <a:bodyPr/>
                  <a:lstStyle/>
                  <a:p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0310 - приобретение </a:t>
                    </a: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сточника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 наружного противопожарного водоснабжения (пожарный резервуар) в </a:t>
                    </a: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с.Колобово</a:t>
                    </a:r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; 2 545 351,8</a:t>
                    </a:r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20636595933782"/>
                      <c:h val="0.478668841177271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AE6F-4DB4-818B-4F4F9CCB9B5A}"/>
                </c:ext>
              </c:extLst>
            </c:dLbl>
            <c:dLbl>
              <c:idx val="3"/>
              <c:layout>
                <c:manualLayout>
                  <c:x val="-8.5799810122107086E-3"/>
                  <c:y val="6.2101863486215328E-4"/>
                </c:manualLayout>
              </c:layout>
              <c:tx>
                <c:rich>
                  <a:bodyPr/>
                  <a:lstStyle/>
                  <a:p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0310 меры пожарной безопасности; 103</a:t>
                    </a:r>
                    <a:r>
                      <a:rPr lang="ru-RU" baseline="0" dirty="0">
                        <a:latin typeface="Times New Roman" pitchFamily="18" charset="0"/>
                        <a:cs typeface="Times New Roman" pitchFamily="18" charset="0"/>
                      </a:rPr>
                      <a:t> 600,0</a:t>
                    </a:r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64164587773075"/>
                      <c:h val="0.1788036853495151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AE6F-4DB4-818B-4F4F9CCB9B5A}"/>
                </c:ext>
              </c:extLst>
            </c:dLbl>
            <c:dLbl>
              <c:idx val="4"/>
              <c:layout>
                <c:manualLayout>
                  <c:x val="-7.9279070002322982E-3"/>
                  <c:y val="-3.396434042539874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i="0" u="sng" dirty="0">
                        <a:latin typeface="Times New Roman" pitchFamily="18" charset="0"/>
                        <a:cs typeface="Times New Roman" pitchFamily="18" charset="0"/>
                      </a:rPr>
                      <a:t>Жилищно-коммунальное хозяйство; 93910;    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4B9-44F9-A04A-3D8487A528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0" u="sng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Лист1!$A$2:$A$14</c:f>
              <c:strCache>
                <c:ptCount val="4"/>
                <c:pt idx="0">
                  <c:v>0309 на мероприятия по предупреждению и ликвидации последствий чрезвычайных ситуаций и стихийных бедствий </c:v>
                </c:pt>
                <c:pt idx="1">
                  <c:v>0309 на обеспечение деятельности подведомственных учреждений  (ЕДДС)</c:v>
                </c:pt>
                <c:pt idx="2">
                  <c:v>0310 - приобретение сточника наружного противопожарного водоснабжения (пожарный резервуар) в с.Колобово </c:v>
                </c:pt>
                <c:pt idx="3">
                  <c:v> 0310 меры пожарной безопасности</c:v>
                </c:pt>
              </c:strCache>
            </c:strRef>
          </c:cat>
          <c:val>
            <c:numRef>
              <c:f>Лист1!$B$2:$B$14</c:f>
              <c:numCache>
                <c:formatCode>#\ ##0.0</c:formatCode>
                <c:ptCount val="13"/>
                <c:pt idx="0">
                  <c:v>4688192.4000000004</c:v>
                </c:pt>
                <c:pt idx="1">
                  <c:v>5979242.7999999998</c:v>
                </c:pt>
                <c:pt idx="2">
                  <c:v>2545351.7999999998</c:v>
                </c:pt>
                <c:pt idx="3">
                  <c:v>103600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B9-44F9-A04A-3D8487A528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0403085213773"/>
          <c:y val="2.742781301967067E-2"/>
          <c:w val="0.5363833679122717"/>
          <c:h val="0.91522312339374523"/>
        </c:manualLayout>
      </c:layout>
      <c:pie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05-40FE-B7A5-059A18D7D3E4}"/>
              </c:ext>
            </c:extLst>
          </c:dPt>
          <c:dPt>
            <c:idx val="1"/>
            <c:bubble3D val="0"/>
            <c:spPr>
              <a:solidFill>
                <a:srgbClr val="EDADD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05-40FE-B7A5-059A18D7D3E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05-40FE-B7A5-059A18D7D3E4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05-40FE-B7A5-059A18D7D3E4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C05-40FE-B7A5-059A18D7D3E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C05-40FE-B7A5-059A18D7D3E4}"/>
                </c:ext>
              </c:extLst>
            </c:dLbl>
            <c:dLbl>
              <c:idx val="1"/>
              <c:layout>
                <c:manualLayout>
                  <c:x val="-1.6040597109332837E-3"/>
                  <c:y val="-1.468636010051310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04041939972549"/>
                      <c:h val="0.264553990197096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C05-40FE-B7A5-059A18D7D3E4}"/>
                </c:ext>
              </c:extLst>
            </c:dLbl>
            <c:dLbl>
              <c:idx val="2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24346418292543"/>
                      <c:h val="0.190031739437351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C05-40FE-B7A5-059A18D7D3E4}"/>
                </c:ext>
              </c:extLst>
            </c:dLbl>
            <c:dLbl>
              <c:idx val="3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038555406559037"/>
                      <c:h val="0.154633670326472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C05-40FE-B7A5-059A18D7D3E4}"/>
                </c:ext>
              </c:extLst>
            </c:dLbl>
            <c:dLbl>
              <c:idx val="4"/>
              <c:layout>
                <c:manualLayout>
                  <c:x val="5.4998307654766765E-2"/>
                  <c:y val="6.747980026472025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03176695007999"/>
                      <c:h val="6.7070025683770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C05-40FE-B7A5-059A18D7D3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создания комфортной городской среды по проекту "Люди-золото Балея! Благоустройство территории в границах улиц Ленина, Советская, Ведерникова </c:v>
                </c:pt>
                <c:pt idx="1">
                  <c:v>на подготовку объектов коммунальной инфраструктуры к осенне-зимнему периоду </c:v>
                </c:pt>
                <c:pt idx="2">
                  <c:v>благоустройство придомовых территорий ул.8Марта</c:v>
                </c:pt>
                <c:pt idx="3">
                  <c:v>Благоустройство сквера по ул.Геологов</c:v>
                </c:pt>
                <c:pt idx="4">
                  <c:v>другое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61162079.5</c:v>
                </c:pt>
                <c:pt idx="1">
                  <c:v>7465915</c:v>
                </c:pt>
                <c:pt idx="2">
                  <c:v>10039230</c:v>
                </c:pt>
                <c:pt idx="3">
                  <c:v>7135575.9000000004</c:v>
                </c:pt>
                <c:pt idx="4">
                  <c:v>8109000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C05-40FE-B7A5-059A18D7D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A5D04-0545-45D1-8566-DA08D8BFD34C}" type="doc">
      <dgm:prSet loTypeId="urn:microsoft.com/office/officeart/2005/8/layout/cycle3" loCatId="cycle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EEF2218-5AF2-4410-8BC7-276BED66B6EE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xfrm>
          <a:off x="2500363" y="-468"/>
          <a:ext cx="2824762" cy="634900"/>
        </a:xfrm>
        <a:prstGeom prst="roundRect">
          <a:avLst/>
        </a:prstGeom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глава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gm:t>
    </dgm:pt>
    <dgm:pt modelId="{4808CE67-6715-4D95-AB79-9381A7AAADA8}" type="parTrans" cxnId="{5B4DAB15-1968-442D-AA84-46D6ABAE45E0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34A335BF-BB1D-40D4-9319-5437CF8255B1}" type="sibTrans" cxnId="{5B4DAB15-1968-442D-AA84-46D6ABAE45E0}">
      <dgm:prSet/>
      <dgm:spPr>
        <a:xfrm>
          <a:off x="2792" y="1567"/>
          <a:ext cx="8182170" cy="4920747"/>
        </a:xfrm>
        <a:prstGeom prst="circularArrow">
          <a:avLst>
            <a:gd name="adj1" fmla="val 5544"/>
            <a:gd name="adj2" fmla="val 330680"/>
            <a:gd name="adj3" fmla="val 13227039"/>
            <a:gd name="adj4" fmla="val 17729847"/>
            <a:gd name="adj5" fmla="val 5757"/>
          </a:avLst>
        </a:prstGeom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ysClr val="window" lastClr="FFFFFF"/>
          </a:contourClr>
        </a:sp3d>
      </dgm:spPr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EB30197E-07E9-4D69-AF51-65F3777F39A5}">
      <dgm:prSet phldrT="[Текст]" custT="1"/>
      <dgm:spPr>
        <a:xfrm>
          <a:off x="5136528" y="741271"/>
          <a:ext cx="3093071" cy="6349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Совет 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gm:t>
    </dgm:pt>
    <dgm:pt modelId="{745BC2AA-05D0-41D0-97E7-A91BC3682B4F}" type="parTrans" cxnId="{907DF811-3E09-4B5C-98EC-7496E9A98BE7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7922F63D-D5F4-43B7-A21E-5F8BE1CD2C06}" type="sibTrans" cxnId="{907DF811-3E09-4B5C-98EC-7496E9A98BE7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60B103CE-A9D7-4334-BAEF-BCE1F0D61CBA}">
      <dgm:prSet phldrT="[Текст]" custT="1"/>
      <dgm:spPr>
        <a:xfrm>
          <a:off x="4745023" y="1860167"/>
          <a:ext cx="3484576" cy="64437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Уфк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по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ЗАБАЙКАЛЬСКОму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КРАю</a:t>
          </a:r>
          <a:endParaRPr lang="ru-RU" sz="1600" b="1" cap="all" spc="0" dirty="0">
            <a:ln w="9000" cmpd="sng">
              <a:noFill/>
              <a:prstDash val="solid"/>
            </a:ln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A4780E3-0B6C-4C8C-A656-F734BFD79464}" type="parTrans" cxnId="{0D48A0BF-F6A1-484C-B561-F228626B79B1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6120DB8E-CFA9-40FD-A4B2-E028B8703F7D}" type="sibTrans" cxnId="{0D48A0BF-F6A1-484C-B561-F228626B79B1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AAB46D74-0D7C-4CE1-8543-716A0AC352B0}">
      <dgm:prSet phldrT="[Текст]" custT="1"/>
      <dgm:spPr>
        <a:xfrm>
          <a:off x="5064670" y="3002856"/>
          <a:ext cx="3164929" cy="704447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Контрольно-СЧЕТНАЯ ПАЛАТА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gm:t>
    </dgm:pt>
    <dgm:pt modelId="{918EAC26-9350-4377-87CE-180FF9082E3F}" type="parTrans" cxnId="{26BADA5F-AC27-4888-9086-D1187B2E28A8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F2C01916-5B5C-4DB5-AE4E-E15699360CA0}" type="sibTrans" cxnId="{26BADA5F-AC27-4888-9086-D1187B2E28A8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7F7F9E6D-F574-467E-952D-BB0B35AE23E7}">
      <dgm:prSet phldrT="[Текст]" custT="1"/>
      <dgm:spPr>
        <a:xfrm>
          <a:off x="4467781" y="4063622"/>
          <a:ext cx="3343235" cy="643522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распорядители, распорядители и получатели средств бюджета ОКРУГА</a:t>
          </a:r>
        </a:p>
      </dgm:t>
    </dgm:pt>
    <dgm:pt modelId="{4B32B3CC-F2A0-4A44-8722-56BD33A38AA5}" type="parTrans" cxnId="{24D450B5-E544-4993-8CCC-62CDEC844A70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1D846B5C-682D-4608-830C-5F0DA44F8BE6}" type="sibTrans" cxnId="{24D450B5-E544-4993-8CCC-62CDEC844A70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250C5819-1C83-4A4A-BC5D-FCE60CE17A8F}">
      <dgm:prSet phldrT="[Текст]" custT="1"/>
      <dgm:spPr>
        <a:xfrm>
          <a:off x="0" y="753251"/>
          <a:ext cx="2969291" cy="634900"/>
        </a:xfrm>
        <a:prstGeom prst="roundRect">
          <a:avLst/>
        </a:prstGeom>
        <a:solidFill>
          <a:srgbClr val="99FF66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Администрация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gm:t>
    </dgm:pt>
    <dgm:pt modelId="{F2DD1601-1B76-4DE4-8B51-50C8922597C9}" type="parTrans" cxnId="{6627E397-3532-4544-B2B5-32DD8D5FDBD0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A50B2886-05C4-49D4-BCB8-E0D987F36BE2}" type="sibTrans" cxnId="{6627E397-3532-4544-B2B5-32DD8D5FDBD0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DA96D21E-B6BB-44DE-938F-C66F85E62C48}">
      <dgm:prSet phldrT="[Текст]" custT="1"/>
      <dgm:spPr>
        <a:xfrm>
          <a:off x="573547" y="4067979"/>
          <a:ext cx="2907870" cy="639173"/>
        </a:xfrm>
        <a:prstGeom prst="roundRect">
          <a:avLst/>
        </a:prstGeom>
        <a:solidFill>
          <a:srgbClr val="FFFF00"/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администраторы (администраторы) доходов бюджета ОКРУГА</a:t>
          </a:r>
        </a:p>
      </dgm:t>
    </dgm:pt>
    <dgm:pt modelId="{0FA5E200-2259-49D0-8945-20D04D1B659A}" type="parTrans" cxnId="{9741653F-11D1-49F2-BAAA-18519B8BAA52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B670BCA8-1A58-44BE-8114-5522050CEEF9}" type="sibTrans" cxnId="{9741653F-11D1-49F2-BAAA-18519B8BAA52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2551CEA1-0865-429F-B3EC-FD6B2B130121}">
      <dgm:prSet phldrT="[Текст]" custT="1"/>
      <dgm:spPr>
        <a:xfrm>
          <a:off x="0" y="3047766"/>
          <a:ext cx="3620762" cy="750020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администраторы (администраторы) источников финансирования дефицита бюджета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ОКРУГа</a:t>
          </a:r>
          <a:endParaRPr lang="ru-RU" sz="1600" b="1" cap="all" spc="0" dirty="0">
            <a:ln w="9000" cmpd="sng">
              <a:noFill/>
              <a:prstDash val="solid"/>
            </a:ln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2201D02-65E9-4E3B-9058-73977B04FA21}" type="parTrans" cxnId="{4414E7D0-735F-4CA4-A2E1-69B3526BA773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2BE97034-3810-45A1-9AAA-8FE7DDEC80FE}" type="sibTrans" cxnId="{4414E7D0-735F-4CA4-A2E1-69B3526BA773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05C31AA1-BACD-4FAD-AAD6-1EA24F327497}">
      <dgm:prSet phldrT="[Текст]" custT="1"/>
      <dgm:spPr>
        <a:xfrm>
          <a:off x="0" y="1845027"/>
          <a:ext cx="2944085" cy="63490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Комитет по финансам администрации                     </a:t>
          </a:r>
          <a:r>
            <a:rPr lang="ru-RU" sz="1600" b="1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gm:t>
    </dgm:pt>
    <dgm:pt modelId="{E66B9101-EB35-466E-8CD9-30FBB37875B1}" type="parTrans" cxnId="{ABF6394C-B7CC-483A-97B1-F2C8085F6163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FDDB3DFD-C0FB-4D97-8A32-05F4FB333E1A}" type="sibTrans" cxnId="{ABF6394C-B7CC-483A-97B1-F2C8085F6163}">
      <dgm:prSet/>
      <dgm:spPr/>
      <dgm:t>
        <a:bodyPr/>
        <a:lstStyle/>
        <a:p>
          <a:endParaRPr lang="ru-RU" sz="2000" b="1" cap="all" spc="0">
            <a:ln w="9000" cmpd="sng">
              <a:noFill/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54CA037B-1478-4A4F-88FD-1593D8F7BAFD}" type="pres">
      <dgm:prSet presAssocID="{615A5D04-0545-45D1-8566-DA08D8BFD34C}" presName="Name0" presStyleCnt="0">
        <dgm:presLayoutVars>
          <dgm:dir/>
          <dgm:resizeHandles val="exact"/>
        </dgm:presLayoutVars>
      </dgm:prSet>
      <dgm:spPr/>
    </dgm:pt>
    <dgm:pt modelId="{52445FCE-837B-4E44-9FC8-4B86C20F188F}" type="pres">
      <dgm:prSet presAssocID="{615A5D04-0545-45D1-8566-DA08D8BFD34C}" presName="cycle" presStyleCnt="0"/>
      <dgm:spPr/>
    </dgm:pt>
    <dgm:pt modelId="{D1561EB6-77E7-4B05-821E-273BD11E98EB}" type="pres">
      <dgm:prSet presAssocID="{FEEF2218-5AF2-4410-8BC7-276BED66B6EE}" presName="nodeFirstNode" presStyleLbl="node1" presStyleIdx="0" presStyleCnt="9" custScaleX="222457" custScaleY="106730" custRadScaleRad="97488" custRadScaleInc="-8677">
        <dgm:presLayoutVars>
          <dgm:bulletEnabled val="1"/>
        </dgm:presLayoutVars>
      </dgm:prSet>
      <dgm:spPr/>
    </dgm:pt>
    <dgm:pt modelId="{7EEEFEBE-E988-41CA-90D7-8766331D4B48}" type="pres">
      <dgm:prSet presAssocID="{34A335BF-BB1D-40D4-9319-5437CF8255B1}" presName="sibTransFirstNode" presStyleLbl="bgShp" presStyleIdx="0" presStyleCnt="1" custScaleX="149367" custLinFactNeighborX="3715" custLinFactNeighborY="12180"/>
      <dgm:spPr/>
    </dgm:pt>
    <dgm:pt modelId="{2C16F276-D199-4AD5-ACCC-D12E00631E79}" type="pres">
      <dgm:prSet presAssocID="{EB30197E-07E9-4D69-AF51-65F3777F39A5}" presName="nodeFollowingNodes" presStyleLbl="node1" presStyleIdx="1" presStyleCnt="9" custScaleX="262211" custScaleY="132506" custRadScaleRad="104384" custRadScaleInc="51620">
        <dgm:presLayoutVars>
          <dgm:bulletEnabled val="1"/>
        </dgm:presLayoutVars>
      </dgm:prSet>
      <dgm:spPr/>
    </dgm:pt>
    <dgm:pt modelId="{209DD026-9254-43C2-BBB7-A19AAFB7BFDE}" type="pres">
      <dgm:prSet presAssocID="{60B103CE-A9D7-4334-BAEF-BCE1F0D61CBA}" presName="nodeFollowingNodes" presStyleLbl="node1" presStyleIdx="2" presStyleCnt="9" custScaleX="252345" custScaleY="134483" custRadScaleRad="93093" custRadScaleInc="7819">
        <dgm:presLayoutVars>
          <dgm:bulletEnabled val="1"/>
        </dgm:presLayoutVars>
      </dgm:prSet>
      <dgm:spPr/>
    </dgm:pt>
    <dgm:pt modelId="{B77052AF-D30D-4106-8E61-D97853A120C3}" type="pres">
      <dgm:prSet presAssocID="{AAB46D74-0D7C-4CE1-8543-716A0AC352B0}" presName="nodeFollowingNodes" presStyleLbl="node1" presStyleIdx="3" presStyleCnt="9" custScaleX="245857" custScaleY="143740" custRadScaleRad="102780" custRadScaleInc="-28149">
        <dgm:presLayoutVars>
          <dgm:bulletEnabled val="1"/>
        </dgm:presLayoutVars>
      </dgm:prSet>
      <dgm:spPr/>
    </dgm:pt>
    <dgm:pt modelId="{21D8BAF5-6A56-49D5-AE26-0D66F811E09B}" type="pres">
      <dgm:prSet presAssocID="{7F7F9E6D-F574-467E-952D-BB0B35AE23E7}" presName="nodeFollowingNodes" presStyleLbl="node1" presStyleIdx="4" presStyleCnt="9" custScaleX="238954" custScaleY="128959" custRadScaleRad="128058" custRadScaleInc="-82582">
        <dgm:presLayoutVars>
          <dgm:bulletEnabled val="1"/>
        </dgm:presLayoutVars>
      </dgm:prSet>
      <dgm:spPr/>
    </dgm:pt>
    <dgm:pt modelId="{95D23E67-DFA9-4333-AC9D-2FD9248720A4}" type="pres">
      <dgm:prSet presAssocID="{DA96D21E-B6BB-44DE-938F-C66F85E62C48}" presName="nodeFollowingNodes" presStyleLbl="node1" presStyleIdx="5" presStyleCnt="9" custScaleX="285598" custScaleY="148394" custRadScaleRad="119036" custRadScaleInc="66505">
        <dgm:presLayoutVars>
          <dgm:bulletEnabled val="1"/>
        </dgm:presLayoutVars>
      </dgm:prSet>
      <dgm:spPr/>
    </dgm:pt>
    <dgm:pt modelId="{E027DA41-EE35-43D6-97EA-9F211E96BB40}" type="pres">
      <dgm:prSet presAssocID="{2551CEA1-0865-429F-B3EC-FD6B2B130121}" presName="nodeFollowingNodes" presStyleLbl="node1" presStyleIdx="6" presStyleCnt="9" custScaleX="295320" custScaleY="156532" custRadScaleRad="87479" custRadScaleInc="14113">
        <dgm:presLayoutVars>
          <dgm:bulletEnabled val="1"/>
        </dgm:presLayoutVars>
      </dgm:prSet>
      <dgm:spPr/>
    </dgm:pt>
    <dgm:pt modelId="{83AE2F17-58EA-4C98-A235-DEA160BBD16B}" type="pres">
      <dgm:prSet presAssocID="{05C31AA1-BACD-4FAD-AAD6-1EA24F327497}" presName="nodeFollowingNodes" presStyleLbl="node1" presStyleIdx="7" presStyleCnt="9" custScaleX="280061" custScaleY="132506" custRadScaleRad="84747" custRadScaleInc="-5841">
        <dgm:presLayoutVars>
          <dgm:bulletEnabled val="1"/>
        </dgm:presLayoutVars>
      </dgm:prSet>
      <dgm:spPr/>
    </dgm:pt>
    <dgm:pt modelId="{11A99471-F451-4D37-8FD9-CD2ED93E1593}" type="pres">
      <dgm:prSet presAssocID="{250C5819-1C83-4A4A-BC5D-FCE60CE17A8F}" presName="nodeFollowingNodes" presStyleLbl="node1" presStyleIdx="8" presStyleCnt="9" custScaleX="273525" custScaleY="132506" custRadScaleRad="101697" custRadScaleInc="-49038">
        <dgm:presLayoutVars>
          <dgm:bulletEnabled val="1"/>
        </dgm:presLayoutVars>
      </dgm:prSet>
      <dgm:spPr/>
    </dgm:pt>
  </dgm:ptLst>
  <dgm:cxnLst>
    <dgm:cxn modelId="{907DF811-3E09-4B5C-98EC-7496E9A98BE7}" srcId="{615A5D04-0545-45D1-8566-DA08D8BFD34C}" destId="{EB30197E-07E9-4D69-AF51-65F3777F39A5}" srcOrd="1" destOrd="0" parTransId="{745BC2AA-05D0-41D0-97E7-A91BC3682B4F}" sibTransId="{7922F63D-D5F4-43B7-A21E-5F8BE1CD2C06}"/>
    <dgm:cxn modelId="{D614C314-44CD-4E23-A614-EB57133AA8F3}" type="presOf" srcId="{05C31AA1-BACD-4FAD-AAD6-1EA24F327497}" destId="{83AE2F17-58EA-4C98-A235-DEA160BBD16B}" srcOrd="0" destOrd="0" presId="urn:microsoft.com/office/officeart/2005/8/layout/cycle3"/>
    <dgm:cxn modelId="{5B4DAB15-1968-442D-AA84-46D6ABAE45E0}" srcId="{615A5D04-0545-45D1-8566-DA08D8BFD34C}" destId="{FEEF2218-5AF2-4410-8BC7-276BED66B6EE}" srcOrd="0" destOrd="0" parTransId="{4808CE67-6715-4D95-AB79-9381A7AAADA8}" sibTransId="{34A335BF-BB1D-40D4-9319-5437CF8255B1}"/>
    <dgm:cxn modelId="{90DBCF16-C8CC-405E-A268-6AA9BDB951B5}" type="presOf" srcId="{DA96D21E-B6BB-44DE-938F-C66F85E62C48}" destId="{95D23E67-DFA9-4333-AC9D-2FD9248720A4}" srcOrd="0" destOrd="0" presId="urn:microsoft.com/office/officeart/2005/8/layout/cycle3"/>
    <dgm:cxn modelId="{38E90938-C4EA-49A3-9F97-A014FA9FDA61}" type="presOf" srcId="{615A5D04-0545-45D1-8566-DA08D8BFD34C}" destId="{54CA037B-1478-4A4F-88FD-1593D8F7BAFD}" srcOrd="0" destOrd="0" presId="urn:microsoft.com/office/officeart/2005/8/layout/cycle3"/>
    <dgm:cxn modelId="{9741653F-11D1-49F2-BAAA-18519B8BAA52}" srcId="{615A5D04-0545-45D1-8566-DA08D8BFD34C}" destId="{DA96D21E-B6BB-44DE-938F-C66F85E62C48}" srcOrd="5" destOrd="0" parTransId="{0FA5E200-2259-49D0-8945-20D04D1B659A}" sibTransId="{B670BCA8-1A58-44BE-8114-5522050CEEF9}"/>
    <dgm:cxn modelId="{26BADA5F-AC27-4888-9086-D1187B2E28A8}" srcId="{615A5D04-0545-45D1-8566-DA08D8BFD34C}" destId="{AAB46D74-0D7C-4CE1-8543-716A0AC352B0}" srcOrd="3" destOrd="0" parTransId="{918EAC26-9350-4377-87CE-180FF9082E3F}" sibTransId="{F2C01916-5B5C-4DB5-AE4E-E15699360CA0}"/>
    <dgm:cxn modelId="{ABF6394C-B7CC-483A-97B1-F2C8085F6163}" srcId="{615A5D04-0545-45D1-8566-DA08D8BFD34C}" destId="{05C31AA1-BACD-4FAD-AAD6-1EA24F327497}" srcOrd="7" destOrd="0" parTransId="{E66B9101-EB35-466E-8CD9-30FBB37875B1}" sibTransId="{FDDB3DFD-C0FB-4D97-8A32-05F4FB333E1A}"/>
    <dgm:cxn modelId="{AE0E6291-5EF3-41CD-82C6-BA5D585C3E4E}" type="presOf" srcId="{AAB46D74-0D7C-4CE1-8543-716A0AC352B0}" destId="{B77052AF-D30D-4106-8E61-D97853A120C3}" srcOrd="0" destOrd="0" presId="urn:microsoft.com/office/officeart/2005/8/layout/cycle3"/>
    <dgm:cxn modelId="{6627E397-3532-4544-B2B5-32DD8D5FDBD0}" srcId="{615A5D04-0545-45D1-8566-DA08D8BFD34C}" destId="{250C5819-1C83-4A4A-BC5D-FCE60CE17A8F}" srcOrd="8" destOrd="0" parTransId="{F2DD1601-1B76-4DE4-8B51-50C8922597C9}" sibTransId="{A50B2886-05C4-49D4-BCB8-E0D987F36BE2}"/>
    <dgm:cxn modelId="{9ECDB599-FF21-4D69-9B90-ADC95E667ADB}" type="presOf" srcId="{34A335BF-BB1D-40D4-9319-5437CF8255B1}" destId="{7EEEFEBE-E988-41CA-90D7-8766331D4B48}" srcOrd="0" destOrd="0" presId="urn:microsoft.com/office/officeart/2005/8/layout/cycle3"/>
    <dgm:cxn modelId="{CAF401AA-9399-4442-B32C-7584162BD767}" type="presOf" srcId="{FEEF2218-5AF2-4410-8BC7-276BED66B6EE}" destId="{D1561EB6-77E7-4B05-821E-273BD11E98EB}" srcOrd="0" destOrd="0" presId="urn:microsoft.com/office/officeart/2005/8/layout/cycle3"/>
    <dgm:cxn modelId="{24D450B5-E544-4993-8CCC-62CDEC844A70}" srcId="{615A5D04-0545-45D1-8566-DA08D8BFD34C}" destId="{7F7F9E6D-F574-467E-952D-BB0B35AE23E7}" srcOrd="4" destOrd="0" parTransId="{4B32B3CC-F2A0-4A44-8722-56BD33A38AA5}" sibTransId="{1D846B5C-682D-4608-830C-5F0DA44F8BE6}"/>
    <dgm:cxn modelId="{0D48A0BF-F6A1-484C-B561-F228626B79B1}" srcId="{615A5D04-0545-45D1-8566-DA08D8BFD34C}" destId="{60B103CE-A9D7-4334-BAEF-BCE1F0D61CBA}" srcOrd="2" destOrd="0" parTransId="{8A4780E3-0B6C-4C8C-A656-F734BFD79464}" sibTransId="{6120DB8E-CFA9-40FD-A4B2-E028B8703F7D}"/>
    <dgm:cxn modelId="{53F656C7-3DE4-4FAF-82C6-A8D72E0DD2FB}" type="presOf" srcId="{2551CEA1-0865-429F-B3EC-FD6B2B130121}" destId="{E027DA41-EE35-43D6-97EA-9F211E96BB40}" srcOrd="0" destOrd="0" presId="urn:microsoft.com/office/officeart/2005/8/layout/cycle3"/>
    <dgm:cxn modelId="{124D15C8-1098-43DE-87B6-3907896028F7}" type="presOf" srcId="{7F7F9E6D-F574-467E-952D-BB0B35AE23E7}" destId="{21D8BAF5-6A56-49D5-AE26-0D66F811E09B}" srcOrd="0" destOrd="0" presId="urn:microsoft.com/office/officeart/2005/8/layout/cycle3"/>
    <dgm:cxn modelId="{4414E7D0-735F-4CA4-A2E1-69B3526BA773}" srcId="{615A5D04-0545-45D1-8566-DA08D8BFD34C}" destId="{2551CEA1-0865-429F-B3EC-FD6B2B130121}" srcOrd="6" destOrd="0" parTransId="{52201D02-65E9-4E3B-9058-73977B04FA21}" sibTransId="{2BE97034-3810-45A1-9AAA-8FE7DDEC80FE}"/>
    <dgm:cxn modelId="{BC7475F5-71DF-4B1B-9A4B-378478AF7B50}" type="presOf" srcId="{250C5819-1C83-4A4A-BC5D-FCE60CE17A8F}" destId="{11A99471-F451-4D37-8FD9-CD2ED93E1593}" srcOrd="0" destOrd="0" presId="urn:microsoft.com/office/officeart/2005/8/layout/cycle3"/>
    <dgm:cxn modelId="{EB836AF6-32F1-4622-80DD-1061809771CC}" type="presOf" srcId="{60B103CE-A9D7-4334-BAEF-BCE1F0D61CBA}" destId="{209DD026-9254-43C2-BBB7-A19AAFB7BFDE}" srcOrd="0" destOrd="0" presId="urn:microsoft.com/office/officeart/2005/8/layout/cycle3"/>
    <dgm:cxn modelId="{5C4073FB-DA36-4FD2-ABDD-67A37800A1B6}" type="presOf" srcId="{EB30197E-07E9-4D69-AF51-65F3777F39A5}" destId="{2C16F276-D199-4AD5-ACCC-D12E00631E79}" srcOrd="0" destOrd="0" presId="urn:microsoft.com/office/officeart/2005/8/layout/cycle3"/>
    <dgm:cxn modelId="{A669F128-28CC-4A73-BE0B-B1D35793CC96}" type="presParOf" srcId="{54CA037B-1478-4A4F-88FD-1593D8F7BAFD}" destId="{52445FCE-837B-4E44-9FC8-4B86C20F188F}" srcOrd="0" destOrd="0" presId="urn:microsoft.com/office/officeart/2005/8/layout/cycle3"/>
    <dgm:cxn modelId="{E0B2F137-B617-436D-8893-E69296AFF276}" type="presParOf" srcId="{52445FCE-837B-4E44-9FC8-4B86C20F188F}" destId="{D1561EB6-77E7-4B05-821E-273BD11E98EB}" srcOrd="0" destOrd="0" presId="urn:microsoft.com/office/officeart/2005/8/layout/cycle3"/>
    <dgm:cxn modelId="{9056784A-8D7D-45F5-9766-0FD1A5103FD9}" type="presParOf" srcId="{52445FCE-837B-4E44-9FC8-4B86C20F188F}" destId="{7EEEFEBE-E988-41CA-90D7-8766331D4B48}" srcOrd="1" destOrd="0" presId="urn:microsoft.com/office/officeart/2005/8/layout/cycle3"/>
    <dgm:cxn modelId="{3CD69163-6ACD-4279-A56C-8F2E7113472D}" type="presParOf" srcId="{52445FCE-837B-4E44-9FC8-4B86C20F188F}" destId="{2C16F276-D199-4AD5-ACCC-D12E00631E79}" srcOrd="2" destOrd="0" presId="urn:microsoft.com/office/officeart/2005/8/layout/cycle3"/>
    <dgm:cxn modelId="{493FED84-0FC2-49A2-AC1D-693E7EEC00B6}" type="presParOf" srcId="{52445FCE-837B-4E44-9FC8-4B86C20F188F}" destId="{209DD026-9254-43C2-BBB7-A19AAFB7BFDE}" srcOrd="3" destOrd="0" presId="urn:microsoft.com/office/officeart/2005/8/layout/cycle3"/>
    <dgm:cxn modelId="{52DA6427-3145-4C4B-8C6B-CBC0BFDDD783}" type="presParOf" srcId="{52445FCE-837B-4E44-9FC8-4B86C20F188F}" destId="{B77052AF-D30D-4106-8E61-D97853A120C3}" srcOrd="4" destOrd="0" presId="urn:microsoft.com/office/officeart/2005/8/layout/cycle3"/>
    <dgm:cxn modelId="{5CCC56E7-3CA3-45C0-99D2-01F34750CD1C}" type="presParOf" srcId="{52445FCE-837B-4E44-9FC8-4B86C20F188F}" destId="{21D8BAF5-6A56-49D5-AE26-0D66F811E09B}" srcOrd="5" destOrd="0" presId="urn:microsoft.com/office/officeart/2005/8/layout/cycle3"/>
    <dgm:cxn modelId="{2AD55BE5-ECEE-46D7-92B7-1874808C3B2C}" type="presParOf" srcId="{52445FCE-837B-4E44-9FC8-4B86C20F188F}" destId="{95D23E67-DFA9-4333-AC9D-2FD9248720A4}" srcOrd="6" destOrd="0" presId="urn:microsoft.com/office/officeart/2005/8/layout/cycle3"/>
    <dgm:cxn modelId="{CB19199F-330C-453B-9B21-2419238EF4BF}" type="presParOf" srcId="{52445FCE-837B-4E44-9FC8-4B86C20F188F}" destId="{E027DA41-EE35-43D6-97EA-9F211E96BB40}" srcOrd="7" destOrd="0" presId="urn:microsoft.com/office/officeart/2005/8/layout/cycle3"/>
    <dgm:cxn modelId="{DB4675B2-1AB8-4EEA-A3C9-F024F1777D95}" type="presParOf" srcId="{52445FCE-837B-4E44-9FC8-4B86C20F188F}" destId="{83AE2F17-58EA-4C98-A235-DEA160BBD16B}" srcOrd="8" destOrd="0" presId="urn:microsoft.com/office/officeart/2005/8/layout/cycle3"/>
    <dgm:cxn modelId="{410FD8E1-722D-4508-B95F-1C8F68BABA5B}" type="presParOf" srcId="{52445FCE-837B-4E44-9FC8-4B86C20F188F}" destId="{11A99471-F451-4D37-8FD9-CD2ED93E1593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EFEBE-E988-41CA-90D7-8766331D4B48}">
      <dsp:nvSpPr>
        <dsp:cNvPr id="0" name=""/>
        <dsp:cNvSpPr/>
      </dsp:nvSpPr>
      <dsp:spPr>
        <a:xfrm>
          <a:off x="141955" y="122883"/>
          <a:ext cx="8057923" cy="5394714"/>
        </a:xfrm>
        <a:prstGeom prst="circularArrow">
          <a:avLst>
            <a:gd name="adj1" fmla="val 5544"/>
            <a:gd name="adj2" fmla="val 330680"/>
            <a:gd name="adj3" fmla="val 13227039"/>
            <a:gd name="adj4" fmla="val 17729847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1561EB6-77E7-4B05-821E-273BD11E98EB}">
      <dsp:nvSpPr>
        <dsp:cNvPr id="0" name=""/>
        <dsp:cNvSpPr/>
      </dsp:nvSpPr>
      <dsp:spPr>
        <a:xfrm>
          <a:off x="2425107" y="-34028"/>
          <a:ext cx="3090792" cy="741447"/>
        </a:xfrm>
        <a:prstGeom prst="roundRect">
          <a:avLst/>
        </a:prstGeom>
        <a:gradFill rotWithShape="1">
          <a:gsLst>
            <a:gs pos="0">
              <a:schemeClr val="accent2">
                <a:tint val="20000"/>
                <a:satMod val="180000"/>
                <a:lumMod val="98000"/>
              </a:schemeClr>
            </a:gs>
            <a:gs pos="40000">
              <a:schemeClr val="accent2">
                <a:tint val="30000"/>
                <a:satMod val="260000"/>
                <a:lumMod val="84000"/>
              </a:schemeClr>
            </a:gs>
            <a:gs pos="100000">
              <a:schemeClr val="accent2">
                <a:tint val="100000"/>
                <a:satMod val="110000"/>
                <a:lumMod val="100000"/>
              </a:schemeClr>
            </a:gs>
          </a:gsLst>
          <a:lin ang="5040000" scaled="1"/>
        </a:gradFill>
        <a:ln w="9525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глава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sp:txBody>
      <dsp:txXfrm>
        <a:off x="2461301" y="2166"/>
        <a:ext cx="3018404" cy="669059"/>
      </dsp:txXfrm>
    </dsp:sp>
    <dsp:sp modelId="{2C16F276-D199-4AD5-ACCC-D12E00631E79}">
      <dsp:nvSpPr>
        <dsp:cNvPr id="0" name=""/>
        <dsp:cNvSpPr/>
      </dsp:nvSpPr>
      <dsp:spPr>
        <a:xfrm>
          <a:off x="4320476" y="864096"/>
          <a:ext cx="3643130" cy="92051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Совет 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sp:txBody>
      <dsp:txXfrm>
        <a:off x="4365412" y="909032"/>
        <a:ext cx="3553258" cy="830639"/>
      </dsp:txXfrm>
    </dsp:sp>
    <dsp:sp modelId="{209DD026-9254-43C2-BBB7-A19AAFB7BFDE}">
      <dsp:nvSpPr>
        <dsp:cNvPr id="0" name=""/>
        <dsp:cNvSpPr/>
      </dsp:nvSpPr>
      <dsp:spPr>
        <a:xfrm>
          <a:off x="4464491" y="1841102"/>
          <a:ext cx="3506053" cy="93424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Уфк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по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ЗАБАЙКАЛЬСКОму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КРАю</a:t>
          </a:r>
          <a:endParaRPr lang="ru-RU" sz="1600" b="1" kern="1200" cap="all" spc="0" dirty="0">
            <a:ln w="9000" cmpd="sng">
              <a:noFill/>
              <a:prstDash val="solid"/>
            </a:ln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510097" y="1886708"/>
        <a:ext cx="3414841" cy="843033"/>
      </dsp:txXfrm>
    </dsp:sp>
    <dsp:sp modelId="{B77052AF-D30D-4106-8E61-D97853A120C3}">
      <dsp:nvSpPr>
        <dsp:cNvPr id="0" name=""/>
        <dsp:cNvSpPr/>
      </dsp:nvSpPr>
      <dsp:spPr>
        <a:xfrm>
          <a:off x="4576978" y="2880327"/>
          <a:ext cx="3415909" cy="998553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Контрольно-СЧЕТНАЯ ПАЛАТА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sp:txBody>
      <dsp:txXfrm>
        <a:off x="4625723" y="2929072"/>
        <a:ext cx="3318419" cy="901063"/>
      </dsp:txXfrm>
    </dsp:sp>
    <dsp:sp modelId="{21D8BAF5-6A56-49D5-AE26-0D66F811E09B}">
      <dsp:nvSpPr>
        <dsp:cNvPr id="0" name=""/>
        <dsp:cNvSpPr/>
      </dsp:nvSpPr>
      <dsp:spPr>
        <a:xfrm>
          <a:off x="4672888" y="4032439"/>
          <a:ext cx="3319999" cy="89587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распорядители, распорядители и получатели средств бюджета ОКРУГА</a:t>
          </a:r>
        </a:p>
      </dsp:txBody>
      <dsp:txXfrm>
        <a:off x="4716621" y="4076172"/>
        <a:ext cx="3232533" cy="808404"/>
      </dsp:txXfrm>
    </dsp:sp>
    <dsp:sp modelId="{95D23E67-DFA9-4333-AC9D-2FD9248720A4}">
      <dsp:nvSpPr>
        <dsp:cNvPr id="0" name=""/>
        <dsp:cNvSpPr/>
      </dsp:nvSpPr>
      <dsp:spPr>
        <a:xfrm>
          <a:off x="208399" y="4032452"/>
          <a:ext cx="3968066" cy="1030884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администраторы (администраторы) доходов бюджета ОКРУГА</a:t>
          </a:r>
        </a:p>
      </dsp:txBody>
      <dsp:txXfrm>
        <a:off x="258723" y="4082776"/>
        <a:ext cx="3867418" cy="930236"/>
      </dsp:txXfrm>
    </dsp:sp>
    <dsp:sp modelId="{E027DA41-EE35-43D6-97EA-9F211E96BB40}">
      <dsp:nvSpPr>
        <dsp:cNvPr id="0" name=""/>
        <dsp:cNvSpPr/>
      </dsp:nvSpPr>
      <dsp:spPr>
        <a:xfrm>
          <a:off x="216030" y="2880319"/>
          <a:ext cx="4103142" cy="1087418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главные администраторы (администраторы) источников финансирования дефицита бюджета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ОКРУГа</a:t>
          </a:r>
          <a:endParaRPr lang="ru-RU" sz="1600" b="1" kern="1200" cap="all" spc="0" dirty="0">
            <a:ln w="9000" cmpd="sng">
              <a:noFill/>
              <a:prstDash val="solid"/>
            </a:ln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69113" y="2933402"/>
        <a:ext cx="3996976" cy="981252"/>
      </dsp:txXfrm>
    </dsp:sp>
    <dsp:sp modelId="{83AE2F17-58EA-4C98-A235-DEA160BBD16B}">
      <dsp:nvSpPr>
        <dsp:cNvPr id="0" name=""/>
        <dsp:cNvSpPr/>
      </dsp:nvSpPr>
      <dsp:spPr>
        <a:xfrm>
          <a:off x="216016" y="1847964"/>
          <a:ext cx="3891135" cy="920511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Комитет по финансам администрации                    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sp:txBody>
      <dsp:txXfrm>
        <a:off x="260952" y="1892900"/>
        <a:ext cx="3801263" cy="830639"/>
      </dsp:txXfrm>
    </dsp:sp>
    <dsp:sp modelId="{11A99471-F451-4D37-8FD9-CD2ED93E1593}">
      <dsp:nvSpPr>
        <dsp:cNvPr id="0" name=""/>
        <dsp:cNvSpPr/>
      </dsp:nvSpPr>
      <dsp:spPr>
        <a:xfrm>
          <a:off x="216024" y="864089"/>
          <a:ext cx="3800325" cy="920511"/>
        </a:xfrm>
        <a:prstGeom prst="roundRect">
          <a:avLst/>
        </a:prstGeom>
        <a:solidFill>
          <a:srgbClr val="99FF66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Администрация </a:t>
          </a:r>
          <a:r>
            <a:rPr lang="ru-RU" sz="1600" b="1" kern="1200" cap="all" spc="0" dirty="0" err="1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БалейскОГО</a:t>
          </a:r>
          <a:r>
            <a:rPr lang="ru-RU" sz="1600" b="1" kern="1200" cap="all" spc="0" dirty="0">
              <a:ln w="9000" cmpd="sng">
                <a:noFill/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муниципального ОКРУГА</a:t>
          </a:r>
        </a:p>
      </dsp:txBody>
      <dsp:txXfrm>
        <a:off x="260960" y="909025"/>
        <a:ext cx="3710453" cy="830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3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0.35714</cdr:x>
      <cdr:y>0.09589</cdr:y>
    </cdr:from>
    <cdr:to>
      <cdr:x>0.375</cdr:x>
      <cdr:y>0.24658</cdr:y>
    </cdr:to>
    <cdr:cxnSp macro="">
      <cdr:nvCxnSpPr>
        <cdr:cNvPr id="3" name="Прямая со стрелкой 2">
          <a:extLst xmlns:a="http://schemas.openxmlformats.org/drawingml/2006/main">
            <a:ext uri="{FF2B5EF4-FFF2-40B4-BE49-F238E27FC236}">
              <a16:creationId xmlns:a16="http://schemas.microsoft.com/office/drawing/2014/main" id="{4F0BE475-7D91-BE33-0381-CD72837CFD62}"/>
            </a:ext>
          </a:extLst>
        </cdr:cNvPr>
        <cdr:cNvCxnSpPr/>
      </cdr:nvCxnSpPr>
      <cdr:spPr>
        <a:xfrm xmlns:a="http://schemas.openxmlformats.org/drawingml/2006/main" flipV="1">
          <a:off x="2880320" y="504055"/>
          <a:ext cx="144016" cy="79208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0.35714</cdr:x>
      <cdr:y>0.0411</cdr:y>
    </cdr:from>
    <cdr:to>
      <cdr:x>0.42857</cdr:x>
      <cdr:y>0.09589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880320" y="216023"/>
          <a:ext cx="57606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0.35714</cdr:x>
      <cdr:y>0.0411</cdr:y>
    </cdr:from>
    <cdr:to>
      <cdr:x>0.41964</cdr:x>
      <cdr:y>0.10959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880320" y="216023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/>
            <a:t>13%</a:t>
          </a:r>
        </a:p>
      </cdr:txBody>
    </cdr:sp>
  </cdr:relSizeAnchor>
  <cdr:relSizeAnchor xmlns:cdr="http://schemas.openxmlformats.org/drawingml/2006/chartDrawing">
    <cdr:from>
      <cdr:x>0.5</cdr:x>
      <cdr:y>0.10959</cdr:y>
    </cdr:from>
    <cdr:to>
      <cdr:x>0.50893</cdr:x>
      <cdr:y>0.26027</cdr:y>
    </cdr:to>
    <cdr:cxnSp macro="">
      <cdr:nvCxnSpPr>
        <cdr:cNvPr id="8" name="Прямая со стрелкой 7">
          <a:extLst xmlns:a="http://schemas.openxmlformats.org/drawingml/2006/main">
            <a:ext uri="{FF2B5EF4-FFF2-40B4-BE49-F238E27FC236}">
              <a16:creationId xmlns:a16="http://schemas.microsoft.com/office/drawing/2014/main" id="{43900575-A395-891A-D0D6-C4EBF03AB13D}"/>
            </a:ext>
          </a:extLst>
        </cdr:cNvPr>
        <cdr:cNvCxnSpPr/>
      </cdr:nvCxnSpPr>
      <cdr:spPr>
        <a:xfrm xmlns:a="http://schemas.openxmlformats.org/drawingml/2006/main" flipV="1">
          <a:off x="4032448" y="576063"/>
          <a:ext cx="72008" cy="79208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0.52679</cdr:x>
      <cdr:y>0.10959</cdr:y>
    </cdr:from>
    <cdr:to>
      <cdr:x>0.58036</cdr:x>
      <cdr:y>0.16438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248472" y="576063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0,9%</a:t>
          </a:r>
        </a:p>
      </cdr:txBody>
    </cdr:sp>
  </cdr:relSizeAnchor>
  <cdr:relSizeAnchor xmlns:cdr="http://schemas.openxmlformats.org/drawingml/2006/chartDrawing">
    <cdr:from>
      <cdr:x>0.50893</cdr:x>
      <cdr:y>0.15068</cdr:y>
    </cdr:from>
    <cdr:to>
      <cdr:x>0.53571</cdr:x>
      <cdr:y>0.27397</cdr:y>
    </cdr:to>
    <cdr:cxnSp macro="">
      <cdr:nvCxnSpPr>
        <cdr:cNvPr id="10" name="Прямая со стрелкой 9">
          <a:extLst xmlns:a="http://schemas.openxmlformats.org/drawingml/2006/main">
            <a:ext uri="{FF2B5EF4-FFF2-40B4-BE49-F238E27FC236}">
              <a16:creationId xmlns:a16="http://schemas.microsoft.com/office/drawing/2014/main" id="{EFC72D4D-82FA-6B39-F3D3-4AEE80157405}"/>
            </a:ext>
          </a:extLst>
        </cdr:cNvPr>
        <cdr:cNvCxnSpPr/>
      </cdr:nvCxnSpPr>
      <cdr:spPr>
        <a:xfrm xmlns:a="http://schemas.openxmlformats.org/drawingml/2006/main" flipV="1">
          <a:off x="4104456" y="792087"/>
          <a:ext cx="216024" cy="64807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0.48844</cdr:x>
      <cdr:y>0.06446</cdr:y>
    </cdr:from>
    <cdr:to>
      <cdr:x>0.55094</cdr:x>
      <cdr:y>0.13295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3939232" y="338831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0,1%</a:t>
          </a:r>
        </a:p>
      </cdr:txBody>
    </cdr:sp>
  </cdr:relSizeAnchor>
  <cdr:relSizeAnchor xmlns:cdr="http://schemas.openxmlformats.org/drawingml/2006/chartDrawing">
    <cdr:from>
      <cdr:x>0.51786</cdr:x>
      <cdr:y>0.21918</cdr:y>
    </cdr:from>
    <cdr:to>
      <cdr:x>0.5625</cdr:x>
      <cdr:y>0.33843</cdr:y>
    </cdr:to>
    <cdr:cxnSp macro="">
      <cdr:nvCxnSpPr>
        <cdr:cNvPr id="13" name="Прямая со стрелкой 12">
          <a:extLst xmlns:a="http://schemas.openxmlformats.org/drawingml/2006/main">
            <a:ext uri="{FF2B5EF4-FFF2-40B4-BE49-F238E27FC236}">
              <a16:creationId xmlns:a16="http://schemas.microsoft.com/office/drawing/2014/main" id="{D54780EC-3C43-18CE-E06D-3FFC280C105D}"/>
            </a:ext>
          </a:extLst>
        </cdr:cNvPr>
        <cdr:cNvCxnSpPr/>
      </cdr:nvCxnSpPr>
      <cdr:spPr>
        <a:xfrm xmlns:a="http://schemas.openxmlformats.org/drawingml/2006/main" flipV="1">
          <a:off x="4176464" y="1152127"/>
          <a:ext cx="360040" cy="62686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0.5625</cdr:x>
      <cdr:y>0.16438</cdr:y>
    </cdr:from>
    <cdr:to>
      <cdr:x>0.61607</cdr:x>
      <cdr:y>0.21918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4536504" y="864095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9%</a:t>
          </a:r>
        </a:p>
      </cdr:txBody>
    </cdr:sp>
  </cdr:relSizeAnchor>
  <cdr:relSizeAnchor xmlns:cdr="http://schemas.openxmlformats.org/drawingml/2006/chartDrawing">
    <cdr:from>
      <cdr:x>0.57143</cdr:x>
      <cdr:y>0.32877</cdr:y>
    </cdr:from>
    <cdr:to>
      <cdr:x>0.59821</cdr:x>
      <cdr:y>0.40692</cdr:y>
    </cdr:to>
    <cdr:cxnSp macro="">
      <cdr:nvCxnSpPr>
        <cdr:cNvPr id="16" name="Прямая со стрелкой 15">
          <a:extLst xmlns:a="http://schemas.openxmlformats.org/drawingml/2006/main">
            <a:ext uri="{FF2B5EF4-FFF2-40B4-BE49-F238E27FC236}">
              <a16:creationId xmlns:a16="http://schemas.microsoft.com/office/drawing/2014/main" id="{A679B096-051E-5A8A-EFBA-39FC14FB86CA}"/>
            </a:ext>
          </a:extLst>
        </cdr:cNvPr>
        <cdr:cNvCxnSpPr/>
      </cdr:nvCxnSpPr>
      <cdr:spPr>
        <a:xfrm xmlns:a="http://schemas.openxmlformats.org/drawingml/2006/main" flipV="1">
          <a:off x="4608512" y="1728191"/>
          <a:ext cx="216024" cy="4108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0.58036</cdr:x>
      <cdr:y>0.27397</cdr:y>
    </cdr:from>
    <cdr:to>
      <cdr:x>0.63393</cdr:x>
      <cdr:y>0.32877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4680520" y="1440159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6,2%</a:t>
          </a:r>
        </a:p>
      </cdr:txBody>
    </cdr:sp>
  </cdr:relSizeAnchor>
  <cdr:relSizeAnchor xmlns:cdr="http://schemas.openxmlformats.org/drawingml/2006/chartDrawing">
    <cdr:from>
      <cdr:x>0.55357</cdr:x>
      <cdr:y>0.49113</cdr:y>
    </cdr:from>
    <cdr:to>
      <cdr:x>0.58036</cdr:x>
      <cdr:y>0.65753</cdr:y>
    </cdr:to>
    <cdr:cxnSp macro="">
      <cdr:nvCxnSpPr>
        <cdr:cNvPr id="19" name="Прямая со стрелкой 18">
          <a:extLst xmlns:a="http://schemas.openxmlformats.org/drawingml/2006/main">
            <a:ext uri="{FF2B5EF4-FFF2-40B4-BE49-F238E27FC236}">
              <a16:creationId xmlns:a16="http://schemas.microsoft.com/office/drawing/2014/main" id="{D833EC48-7C36-6264-5E59-E39FA6DBE360}"/>
            </a:ext>
          </a:extLst>
        </cdr:cNvPr>
        <cdr:cNvCxnSpPr/>
      </cdr:nvCxnSpPr>
      <cdr:spPr>
        <a:xfrm xmlns:a="http://schemas.openxmlformats.org/drawingml/2006/main" flipH="1">
          <a:off x="4464496" y="2581683"/>
          <a:ext cx="216024" cy="8747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0.52679</cdr:x>
      <cdr:y>0.65753</cdr:y>
    </cdr:from>
    <cdr:to>
      <cdr:x>0.58036</cdr:x>
      <cdr:y>0.71233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4248472" y="3456383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0,5%</a:t>
          </a:r>
        </a:p>
      </cdr:txBody>
    </cdr:sp>
  </cdr:relSizeAnchor>
  <cdr:relSizeAnchor xmlns:cdr="http://schemas.openxmlformats.org/drawingml/2006/chartDrawing">
    <cdr:from>
      <cdr:x>0.25</cdr:x>
      <cdr:y>0.67123</cdr:y>
    </cdr:from>
    <cdr:to>
      <cdr:x>0.36607</cdr:x>
      <cdr:y>0.78082</cdr:y>
    </cdr:to>
    <cdr:cxnSp macro="">
      <cdr:nvCxnSpPr>
        <cdr:cNvPr id="25" name="Прямая со стрелкой 24">
          <a:extLst xmlns:a="http://schemas.openxmlformats.org/drawingml/2006/main">
            <a:ext uri="{FF2B5EF4-FFF2-40B4-BE49-F238E27FC236}">
              <a16:creationId xmlns:a16="http://schemas.microsoft.com/office/drawing/2014/main" id="{A3C195D9-8E90-5252-D29F-B10AF2ED682D}"/>
            </a:ext>
          </a:extLst>
        </cdr:cNvPr>
        <cdr:cNvCxnSpPr/>
      </cdr:nvCxnSpPr>
      <cdr:spPr>
        <a:xfrm xmlns:a="http://schemas.openxmlformats.org/drawingml/2006/main">
          <a:off x="2016224" y="3528391"/>
          <a:ext cx="936104" cy="57606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0.36607</cdr:x>
      <cdr:y>0.76585</cdr:y>
    </cdr:from>
    <cdr:to>
      <cdr:x>0.41964</cdr:x>
      <cdr:y>0.82064</cdr:y>
    </cdr:to>
    <cdr:sp macro="" textlink="">
      <cdr:nvSpPr>
        <cdr:cNvPr id="27" name="TextBox 1"/>
        <cdr:cNvSpPr txBox="1"/>
      </cdr:nvSpPr>
      <cdr:spPr>
        <a:xfrm xmlns:a="http://schemas.openxmlformats.org/drawingml/2006/main">
          <a:off x="2952328" y="4025750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58,2%</a:t>
          </a:r>
        </a:p>
      </cdr:txBody>
    </cdr:sp>
  </cdr:relSizeAnchor>
  <cdr:relSizeAnchor xmlns:cdr="http://schemas.openxmlformats.org/drawingml/2006/chartDrawing">
    <cdr:from>
      <cdr:x>0.07143</cdr:x>
      <cdr:y>0.20548</cdr:y>
    </cdr:from>
    <cdr:to>
      <cdr:x>0.16071</cdr:x>
      <cdr:y>0.24658</cdr:y>
    </cdr:to>
    <cdr:cxnSp macro="">
      <cdr:nvCxnSpPr>
        <cdr:cNvPr id="28" name="Прямая со стрелкой 27">
          <a:extLst xmlns:a="http://schemas.openxmlformats.org/drawingml/2006/main">
            <a:ext uri="{FF2B5EF4-FFF2-40B4-BE49-F238E27FC236}">
              <a16:creationId xmlns:a16="http://schemas.microsoft.com/office/drawing/2014/main" id="{51147A04-EE5B-23AF-C021-B3C667E025D5}"/>
            </a:ext>
          </a:extLst>
        </cdr:cNvPr>
        <cdr:cNvCxnSpPr/>
      </cdr:nvCxnSpPr>
      <cdr:spPr>
        <a:xfrm xmlns:a="http://schemas.openxmlformats.org/drawingml/2006/main" flipH="1" flipV="1">
          <a:off x="576064" y="1080119"/>
          <a:ext cx="720080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0.17808</cdr:y>
    </cdr:from>
    <cdr:to>
      <cdr:x>0.0625</cdr:x>
      <cdr:y>0.24658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0" y="936103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10,9%</a:t>
          </a:r>
        </a:p>
      </cdr:txBody>
    </cdr:sp>
  </cdr:relSizeAnchor>
  <cdr:relSizeAnchor xmlns:cdr="http://schemas.openxmlformats.org/drawingml/2006/chartDrawing">
    <cdr:from>
      <cdr:x>0.23214</cdr:x>
      <cdr:y>0.15068</cdr:y>
    </cdr:from>
    <cdr:to>
      <cdr:x>0.29464</cdr:x>
      <cdr:y>0.23288</cdr:y>
    </cdr:to>
    <cdr:cxnSp macro="">
      <cdr:nvCxnSpPr>
        <cdr:cNvPr id="31" name="Прямая со стрелкой 30">
          <a:extLst xmlns:a="http://schemas.openxmlformats.org/drawingml/2006/main">
            <a:ext uri="{FF2B5EF4-FFF2-40B4-BE49-F238E27FC236}">
              <a16:creationId xmlns:a16="http://schemas.microsoft.com/office/drawing/2014/main" id="{EB96E0FC-F696-BD11-E3EF-C0DDC495F2CB}"/>
            </a:ext>
          </a:extLst>
        </cdr:cNvPr>
        <cdr:cNvCxnSpPr/>
      </cdr:nvCxnSpPr>
      <cdr:spPr>
        <a:xfrm xmlns:a="http://schemas.openxmlformats.org/drawingml/2006/main" flipH="1" flipV="1">
          <a:off x="1872208" y="792087"/>
          <a:ext cx="504056" cy="43204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0.19643</cdr:x>
      <cdr:y>0.10959</cdr:y>
    </cdr:from>
    <cdr:to>
      <cdr:x>0.25893</cdr:x>
      <cdr:y>0.17808</cdr:y>
    </cdr:to>
    <cdr:sp macro="" textlink="">
      <cdr:nvSpPr>
        <cdr:cNvPr id="34" name="TextBox 1"/>
        <cdr:cNvSpPr txBox="1"/>
      </cdr:nvSpPr>
      <cdr:spPr>
        <a:xfrm xmlns:a="http://schemas.openxmlformats.org/drawingml/2006/main">
          <a:off x="1584176" y="576063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1%</a:t>
          </a:r>
        </a:p>
      </cdr:txBody>
    </cdr:sp>
  </cdr:relSizeAnchor>
  <cdr:relSizeAnchor xmlns:cdr="http://schemas.openxmlformats.org/drawingml/2006/chartDrawing">
    <cdr:from>
      <cdr:x>0.29464</cdr:x>
      <cdr:y>0.13699</cdr:y>
    </cdr:from>
    <cdr:to>
      <cdr:x>0.30357</cdr:x>
      <cdr:y>0.20548</cdr:y>
    </cdr:to>
    <cdr:cxnSp macro="">
      <cdr:nvCxnSpPr>
        <cdr:cNvPr id="41" name="Прямая со стрелкой 40">
          <a:extLst xmlns:a="http://schemas.openxmlformats.org/drawingml/2006/main">
            <a:ext uri="{FF2B5EF4-FFF2-40B4-BE49-F238E27FC236}">
              <a16:creationId xmlns:a16="http://schemas.microsoft.com/office/drawing/2014/main" id="{DB69EBC3-B483-B91D-F6CC-5EC40377BE2D}"/>
            </a:ext>
          </a:extLst>
        </cdr:cNvPr>
        <cdr:cNvCxnSpPr/>
      </cdr:nvCxnSpPr>
      <cdr:spPr>
        <a:xfrm xmlns:a="http://schemas.openxmlformats.org/drawingml/2006/main" flipV="1">
          <a:off x="2376264" y="720079"/>
          <a:ext cx="72008" cy="3600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0.27679</cdr:x>
      <cdr:y>0.08219</cdr:y>
    </cdr:from>
    <cdr:to>
      <cdr:x>0.33929</cdr:x>
      <cdr:y>0.13699</cdr:y>
    </cdr:to>
    <cdr:sp macro="" textlink="">
      <cdr:nvSpPr>
        <cdr:cNvPr id="44" name="TextBox 1"/>
        <cdr:cNvSpPr txBox="1"/>
      </cdr:nvSpPr>
      <cdr:spPr>
        <a:xfrm xmlns:a="http://schemas.openxmlformats.org/drawingml/2006/main">
          <a:off x="2232248" y="432047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0,01%</a:t>
          </a:r>
        </a:p>
      </cdr:txBody>
    </cdr:sp>
  </cdr:relSizeAnchor>
  <cdr:relSizeAnchor xmlns:cdr="http://schemas.openxmlformats.org/drawingml/2006/chartDrawing">
    <cdr:from>
      <cdr:x>0.30357</cdr:x>
      <cdr:y>0.17808</cdr:y>
    </cdr:from>
    <cdr:to>
      <cdr:x>0.32143</cdr:x>
      <cdr:y>0.23288</cdr:y>
    </cdr:to>
    <cdr:cxnSp macro="">
      <cdr:nvCxnSpPr>
        <cdr:cNvPr id="45" name="Прямая со стрелкой 44">
          <a:extLst xmlns:a="http://schemas.openxmlformats.org/drawingml/2006/main">
            <a:ext uri="{FF2B5EF4-FFF2-40B4-BE49-F238E27FC236}">
              <a16:creationId xmlns:a16="http://schemas.microsoft.com/office/drawing/2014/main" id="{5FC77F56-048B-D928-F98C-87C99FEB2840}"/>
            </a:ext>
          </a:extLst>
        </cdr:cNvPr>
        <cdr:cNvCxnSpPr/>
      </cdr:nvCxnSpPr>
      <cdr:spPr>
        <a:xfrm xmlns:a="http://schemas.openxmlformats.org/drawingml/2006/main" flipV="1">
          <a:off x="2448272" y="936103"/>
          <a:ext cx="144016" cy="28803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0.30357</cdr:x>
      <cdr:y>0.13699</cdr:y>
    </cdr:from>
    <cdr:to>
      <cdr:x>0.36607</cdr:x>
      <cdr:y>0.19178</cdr:y>
    </cdr:to>
    <cdr:sp macro="" textlink="">
      <cdr:nvSpPr>
        <cdr:cNvPr id="47" name="TextBox 1"/>
        <cdr:cNvSpPr txBox="1"/>
      </cdr:nvSpPr>
      <cdr:spPr>
        <a:xfrm xmlns:a="http://schemas.openxmlformats.org/drawingml/2006/main">
          <a:off x="2448272" y="720079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0,3%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0.78138</cdr:x>
      <cdr:y>0.5071</cdr:y>
    </cdr:from>
    <cdr:to>
      <cdr:x>0.89682</cdr:x>
      <cdr:y>0.68595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89219" y="25925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0.78138</cdr:x>
      <cdr:y>0.5071</cdr:y>
    </cdr:from>
    <cdr:to>
      <cdr:x>0.89682</cdr:x>
      <cdr:y>0.68595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89219" y="25925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0.79764</cdr:y>
    </cdr:from>
    <cdr:to>
      <cdr:x>0.19902</cdr:x>
      <cdr:y>1</cdr:y>
    </cdr:to>
    <cdr:pic>
      <cdr:nvPicPr>
        <cdr:cNvPr id="2" name="Рисунок 1">
          <a:extLst xmlns:a="http://schemas.openxmlformats.org/drawingml/2006/main">
            <a:ext uri="{FF2B5EF4-FFF2-40B4-BE49-F238E27FC236}">
              <a16:creationId xmlns:a16="http://schemas.microsoft.com/office/drawing/2014/main" id="{C9B6DD2F-5CB5-1A51-2E5A-69FBCBD17D6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4077981"/>
          <a:ext cx="1575702" cy="103458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0.70859</cdr:x>
      <cdr:y>0.08543</cdr:y>
    </cdr:from>
    <cdr:to>
      <cdr:x>1</cdr:x>
      <cdr:y>0.48709</cdr:y>
    </cdr:to>
    <cdr:pic>
      <cdr:nvPicPr>
        <cdr:cNvPr id="3" name="Рисунок 2">
          <a:extLst xmlns:a="http://schemas.openxmlformats.org/drawingml/2006/main">
            <a:ext uri="{FF2B5EF4-FFF2-40B4-BE49-F238E27FC236}">
              <a16:creationId xmlns:a16="http://schemas.microsoft.com/office/drawing/2014/main" id="{20E921CE-B6EB-043F-3669-05F97E9F12C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5610216" y="436759"/>
          <a:ext cx="2307195" cy="205350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4283358" cy="338437"/>
          </a:xfrm>
          <a:prstGeom prst="rect">
            <a:avLst/>
          </a:prstGeom>
        </p:spPr>
        <p:txBody>
          <a:bodyPr vert="horz" lIns="90980" tIns="45490" rIns="90980" bIns="4549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6526" y="3"/>
            <a:ext cx="4283358" cy="338437"/>
          </a:xfrm>
          <a:prstGeom prst="rect">
            <a:avLst/>
          </a:prstGeom>
        </p:spPr>
        <p:txBody>
          <a:bodyPr vert="horz" lIns="90980" tIns="45490" rIns="90980" bIns="45490" rtlCol="0"/>
          <a:lstStyle>
            <a:lvl1pPr algn="r">
              <a:defRPr sz="1200"/>
            </a:lvl1pPr>
          </a:lstStyle>
          <a:p>
            <a:fld id="{12FB8D11-C977-463E-AF02-8E0E09EE500B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21646"/>
            <a:ext cx="4283358" cy="338436"/>
          </a:xfrm>
          <a:prstGeom prst="rect">
            <a:avLst/>
          </a:prstGeom>
        </p:spPr>
        <p:txBody>
          <a:bodyPr vert="horz" lIns="90980" tIns="45490" rIns="90980" bIns="4549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6526" y="6421646"/>
            <a:ext cx="4283358" cy="338436"/>
          </a:xfrm>
          <a:prstGeom prst="rect">
            <a:avLst/>
          </a:prstGeom>
        </p:spPr>
        <p:txBody>
          <a:bodyPr vert="horz" lIns="90980" tIns="45490" rIns="90980" bIns="45490" rtlCol="0" anchor="b"/>
          <a:lstStyle>
            <a:lvl1pPr algn="r">
              <a:defRPr sz="1200"/>
            </a:lvl1pPr>
          </a:lstStyle>
          <a:p>
            <a:fld id="{D485B497-2A20-4CC1-9CB2-17383044A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7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82281" cy="338058"/>
          </a:xfrm>
          <a:prstGeom prst="rect">
            <a:avLst/>
          </a:prstGeom>
        </p:spPr>
        <p:txBody>
          <a:bodyPr vert="horz" lIns="90980" tIns="45490" rIns="90980" bIns="4549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7626" y="0"/>
            <a:ext cx="4282281" cy="338058"/>
          </a:xfrm>
          <a:prstGeom prst="rect">
            <a:avLst/>
          </a:prstGeom>
        </p:spPr>
        <p:txBody>
          <a:bodyPr vert="horz" lIns="90980" tIns="45490" rIns="90980" bIns="45490" rtlCol="0"/>
          <a:lstStyle>
            <a:lvl1pPr algn="r">
              <a:defRPr sz="1200"/>
            </a:lvl1pPr>
          </a:lstStyle>
          <a:p>
            <a:fld id="{F7E8E6D1-B8BA-4C4B-98F6-35DEB9618FE1}" type="datetimeFigureOut">
              <a:rPr lang="ru-RU" smtClean="0"/>
              <a:pPr/>
              <a:t>18.06.2026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6413"/>
            <a:ext cx="3382962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0" tIns="45490" rIns="90980" bIns="4549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8220" y="3211555"/>
            <a:ext cx="7905750" cy="3042524"/>
          </a:xfrm>
          <a:prstGeom prst="rect">
            <a:avLst/>
          </a:prstGeom>
        </p:spPr>
        <p:txBody>
          <a:bodyPr vert="horz" lIns="90980" tIns="45490" rIns="90980" bIns="4549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6421932"/>
            <a:ext cx="4282281" cy="338058"/>
          </a:xfrm>
          <a:prstGeom prst="rect">
            <a:avLst/>
          </a:prstGeom>
        </p:spPr>
        <p:txBody>
          <a:bodyPr vert="horz" lIns="90980" tIns="45490" rIns="90980" bIns="4549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7626" y="6421932"/>
            <a:ext cx="4282281" cy="338058"/>
          </a:xfrm>
          <a:prstGeom prst="rect">
            <a:avLst/>
          </a:prstGeom>
        </p:spPr>
        <p:txBody>
          <a:bodyPr vert="horz" lIns="90980" tIns="45490" rIns="90980" bIns="45490" rtlCol="0" anchor="b"/>
          <a:lstStyle>
            <a:lvl1pPr algn="r">
              <a:defRPr sz="1200"/>
            </a:lvl1pPr>
          </a:lstStyle>
          <a:p>
            <a:fld id="{E251AE7C-263C-483F-9928-E8BB5BD753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0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8916-94FA-4385-8669-9C33A48D4D05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92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тут</a:t>
            </a: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9295" indent="-28434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7376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2327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278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2229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179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2130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7080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4C07A6D-2DB0-4747-BDFC-915FE9B9261C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20</a:t>
            </a:fld>
            <a:endParaRPr lang="ru-RU" altLang="ru-RU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20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тут</a:t>
            </a:r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9295" indent="-28434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7376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2327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278" indent="-22747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2229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179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2130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7080" indent="-2274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C9C50D-4DB1-4297-928B-6D30805234FF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21</a:t>
            </a:fld>
            <a:endParaRPr lang="ru-RU" altLang="ru-RU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965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C344B-5847-1E81-658A-A5B4BBBC8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3309E62-C507-CD90-72C5-DAE60F1EE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C6E094C-65B5-0A52-67C9-9B8DFF50A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EE6D53-4F3E-36FB-A6B4-A5CC521A7F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49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906AF07-FA0E-4C27-929A-D20E3A8D59F3}" type="datetime1">
              <a:rPr lang="ru-RU" smtClean="0"/>
              <a:t>18.06.2026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994C-D4C0-4792-B42C-86FF40A3266D}" type="datetime1">
              <a:rPr lang="ru-RU" smtClean="0"/>
              <a:t>18.06.2026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2D374-B41B-49A7-B9EE-F456ABE80BBC}" type="datetime1">
              <a:rPr lang="ru-RU" smtClean="0"/>
              <a:t>18.06.2026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8C6C1-2B14-483E-9928-AB9F2AEA78AC}" type="datetime1">
              <a:rPr lang="ru-RU" smtClean="0"/>
              <a:t>18.06.2026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8592-4DEF-48AE-BCFE-655F834E0953}" type="datetime1">
              <a:rPr lang="ru-RU" smtClean="0"/>
              <a:t>18.06.2026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20BA-0D8A-46E8-9297-CE81A705A195}" type="datetime1">
              <a:rPr lang="ru-RU" smtClean="0"/>
              <a:t>18.06.2026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E0B0-F17C-4D7C-8E0C-2D8A920A658C}" type="datetime1">
              <a:rPr lang="ru-RU" smtClean="0"/>
              <a:t>18.06.2026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49F01-5B7B-41C3-89FE-0CB395159ACC}" type="datetime1">
              <a:rPr lang="ru-RU" smtClean="0"/>
              <a:t>18.06.2026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EBC-02EC-4387-B854-6671AE0C26E2}" type="datetime1">
              <a:rPr lang="ru-RU" smtClean="0"/>
              <a:t>18.06.2026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594A-0DA9-4126-8501-356A14A1D884}" type="datetime1">
              <a:rPr lang="ru-RU" smtClean="0"/>
              <a:t>18.06.2026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4F0D-25D5-448B-9A1D-48D4124CDBA4}" type="datetime1">
              <a:rPr lang="ru-RU" smtClean="0"/>
              <a:t>18.06.2026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92A2F60-BCF0-447B-9034-4A8FE67B3B10}" type="datetime1">
              <a:rPr lang="ru-RU" smtClean="0"/>
              <a:t>18.06.2026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D83CBA7-B92B-47F1-AFE9-A315DDB360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ransition spd="slow">
    <p:wipe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1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jpeg"/><Relationship Id="rId5" Type="http://schemas.openxmlformats.org/officeDocument/2006/relationships/image" Target="../media/image33.pn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jp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34.png"/><Relationship Id="rId10" Type="http://schemas.openxmlformats.org/officeDocument/2006/relationships/image" Target="../media/image46.jpe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5313" y="476672"/>
            <a:ext cx="43512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231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Балейский Муниципальный ОКРУГ</a:t>
            </a:r>
            <a:endParaRPr lang="ru-RU" sz="24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2316D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324544" y="1916832"/>
            <a:ext cx="5472608" cy="153888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2316D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ОТЧЕТ  ДЛЯ </a:t>
            </a:r>
          </a:p>
          <a:p>
            <a:pPr algn="ctr"/>
            <a:r>
              <a:rPr lang="ru-RU" sz="40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2316D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942" y="1076836"/>
            <a:ext cx="3662959" cy="223224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01976"/>
            <a:ext cx="6264696" cy="225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571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8296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Участники бюджетного процесса</a:t>
            </a:r>
            <a:endParaRPr lang="ru-RU" sz="3600" b="1" u="sng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966148"/>
              </p:ext>
            </p:extLst>
          </p:nvPr>
        </p:nvGraphicFramePr>
        <p:xfrm>
          <a:off x="395536" y="1124744"/>
          <a:ext cx="7992888" cy="5158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40731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572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7040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anose="02020603050405020304" pitchFamily="18" charset="0"/>
              </a:rPr>
              <a:t>Основные приоритеты бюджетной и налоговой политики</a:t>
            </a:r>
            <a:br>
              <a:rPr lang="ru-RU" sz="20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anose="02020603050405020304" pitchFamily="18" charset="0"/>
              </a:rPr>
              <a:t> Балейского муниципального округа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AutoShape 64"/>
          <p:cNvSpPr>
            <a:spLocks noChangeArrowheads="1"/>
          </p:cNvSpPr>
          <p:nvPr/>
        </p:nvSpPr>
        <p:spPr bwMode="gray">
          <a:xfrm rot="18754339">
            <a:off x="5148816" y="2596885"/>
            <a:ext cx="792163" cy="283108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shade val="89020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66"/>
          <p:cNvSpPr>
            <a:spLocks noChangeArrowheads="1"/>
          </p:cNvSpPr>
          <p:nvPr/>
        </p:nvSpPr>
        <p:spPr bwMode="gray">
          <a:xfrm rot="13561200">
            <a:off x="3239932" y="2512728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shade val="89020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67"/>
          <p:cNvSpPr>
            <a:spLocks noChangeArrowheads="1"/>
          </p:cNvSpPr>
          <p:nvPr/>
        </p:nvSpPr>
        <p:spPr bwMode="gray">
          <a:xfrm rot="5400000">
            <a:off x="4062646" y="4665965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shade val="89020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68"/>
          <p:cNvSpPr>
            <a:spLocks noChangeArrowheads="1"/>
          </p:cNvSpPr>
          <p:nvPr/>
        </p:nvSpPr>
        <p:spPr bwMode="gray">
          <a:xfrm rot="1252062">
            <a:off x="5329412" y="3911031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1">
            <a:gsLst>
              <a:gs pos="0">
                <a:schemeClr val="tx2">
                  <a:gamma/>
                  <a:shade val="89020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69"/>
          <p:cNvSpPr>
            <a:spLocks noChangeArrowheads="1"/>
          </p:cNvSpPr>
          <p:nvPr/>
        </p:nvSpPr>
        <p:spPr bwMode="gray">
          <a:xfrm rot="9734088">
            <a:off x="2997199" y="3922293"/>
            <a:ext cx="863600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shade val="89020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Oval 70"/>
          <p:cNvSpPr>
            <a:spLocks noChangeArrowheads="1"/>
          </p:cNvSpPr>
          <p:nvPr/>
        </p:nvSpPr>
        <p:spPr bwMode="gray">
          <a:xfrm>
            <a:off x="2643188" y="1690688"/>
            <a:ext cx="3743325" cy="3744912"/>
          </a:xfrm>
          <a:prstGeom prst="ellipse">
            <a:avLst/>
          </a:prstGeom>
          <a:noFill/>
          <a:ln w="38100" algn="ctr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2" name="Oval 72"/>
          <p:cNvSpPr>
            <a:spLocks noChangeArrowheads="1"/>
          </p:cNvSpPr>
          <p:nvPr/>
        </p:nvSpPr>
        <p:spPr bwMode="gray">
          <a:xfrm>
            <a:off x="4278545" y="5255419"/>
            <a:ext cx="360363" cy="360362"/>
          </a:xfrm>
          <a:prstGeom prst="ellipse">
            <a:avLst/>
          </a:prstGeom>
          <a:gradFill rotWithShape="1">
            <a:gsLst>
              <a:gs pos="0">
                <a:srgbClr val="4DC9B1"/>
              </a:gs>
              <a:gs pos="100000">
                <a:srgbClr val="4DC9B1">
                  <a:gamma/>
                  <a:shade val="72549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2400" dir="16200000" sy="-100000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 Box 74"/>
          <p:cNvSpPr txBox="1">
            <a:spLocks noChangeArrowheads="1"/>
          </p:cNvSpPr>
          <p:nvPr/>
        </p:nvSpPr>
        <p:spPr bwMode="auto">
          <a:xfrm>
            <a:off x="6090500" y="1597523"/>
            <a:ext cx="2441940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муниципальным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долгом</a:t>
            </a:r>
          </a:p>
        </p:txBody>
      </p:sp>
      <p:sp>
        <p:nvSpPr>
          <p:cNvPr id="14" name="Text Box 75"/>
          <p:cNvSpPr txBox="1">
            <a:spLocks noChangeArrowheads="1"/>
          </p:cNvSpPr>
          <p:nvPr/>
        </p:nvSpPr>
        <p:spPr bwMode="auto">
          <a:xfrm flipH="1">
            <a:off x="683567" y="1196752"/>
            <a:ext cx="2413112" cy="2031325"/>
          </a:xfrm>
          <a:prstGeom prst="rect">
            <a:avLst/>
          </a:prstGeom>
          <a:solidFill>
            <a:srgbClr val="FFFFCC"/>
          </a:solidFill>
          <a:ln>
            <a:solidFill>
              <a:srgbClr val="FFFF6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устойчивости бюджетной системы муниципального района</a:t>
            </a:r>
          </a:p>
        </p:txBody>
      </p:sp>
      <p:sp>
        <p:nvSpPr>
          <p:cNvPr id="15" name="Text Box 76"/>
          <p:cNvSpPr txBox="1">
            <a:spLocks noChangeArrowheads="1"/>
          </p:cNvSpPr>
          <p:nvPr/>
        </p:nvSpPr>
        <p:spPr bwMode="auto">
          <a:xfrm>
            <a:off x="6405445" y="3586956"/>
            <a:ext cx="2126995" cy="147732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прозрачности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и бюджетного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</a:t>
            </a:r>
          </a:p>
        </p:txBody>
      </p:sp>
      <p:sp>
        <p:nvSpPr>
          <p:cNvPr id="17" name="Text Box 78"/>
          <p:cNvSpPr txBox="1">
            <a:spLocks noChangeArrowheads="1"/>
          </p:cNvSpPr>
          <p:nvPr/>
        </p:nvSpPr>
        <p:spPr bwMode="auto">
          <a:xfrm>
            <a:off x="683567" y="3779417"/>
            <a:ext cx="2003397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бюджетных расходов</a:t>
            </a:r>
          </a:p>
        </p:txBody>
      </p:sp>
      <p:sp>
        <p:nvSpPr>
          <p:cNvPr id="18" name="Text Box 79"/>
          <p:cNvSpPr txBox="1">
            <a:spLocks noChangeArrowheads="1"/>
          </p:cNvSpPr>
          <p:nvPr/>
        </p:nvSpPr>
        <p:spPr bwMode="auto">
          <a:xfrm>
            <a:off x="887493" y="5615781"/>
            <a:ext cx="7174465" cy="369332"/>
          </a:xfrm>
          <a:prstGeom prst="rect">
            <a:avLst/>
          </a:prstGeom>
          <a:solidFill>
            <a:srgbClr val="99FF99"/>
          </a:solidFill>
          <a:ln>
            <a:solidFill>
              <a:srgbClr val="00CC99"/>
            </a:solidFill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программного метода планирования расходов</a:t>
            </a:r>
          </a:p>
        </p:txBody>
      </p:sp>
      <p:sp>
        <p:nvSpPr>
          <p:cNvPr id="20" name="Oval 84"/>
          <p:cNvSpPr>
            <a:spLocks noChangeArrowheads="1"/>
          </p:cNvSpPr>
          <p:nvPr/>
        </p:nvSpPr>
        <p:spPr bwMode="gray">
          <a:xfrm>
            <a:off x="6053442" y="4118766"/>
            <a:ext cx="360362" cy="360363"/>
          </a:xfrm>
          <a:prstGeom prst="ellipse">
            <a:avLst/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72549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2400" dir="16200000" sy="-100000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Oval 87"/>
          <p:cNvSpPr>
            <a:spLocks noChangeArrowheads="1"/>
          </p:cNvSpPr>
          <p:nvPr/>
        </p:nvSpPr>
        <p:spPr bwMode="gray">
          <a:xfrm>
            <a:off x="5725493" y="2175453"/>
            <a:ext cx="360362" cy="360363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72549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2400" dir="16200000" sy="-100000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Oval 90"/>
          <p:cNvSpPr>
            <a:spLocks noChangeArrowheads="1"/>
          </p:cNvSpPr>
          <p:nvPr/>
        </p:nvSpPr>
        <p:spPr bwMode="gray">
          <a:xfrm>
            <a:off x="3096681" y="2091679"/>
            <a:ext cx="360362" cy="360363"/>
          </a:xfrm>
          <a:prstGeom prst="ellipse">
            <a:avLst/>
          </a:prstGeom>
          <a:gradFill rotWithShape="1">
            <a:gsLst>
              <a:gs pos="0">
                <a:srgbClr val="EDD947"/>
              </a:gs>
              <a:gs pos="100000">
                <a:srgbClr val="EDD947">
                  <a:gamma/>
                  <a:shade val="72549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2400" dir="16200000" sy="-100000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3" name="Oval 93"/>
          <p:cNvSpPr>
            <a:spLocks noChangeArrowheads="1"/>
          </p:cNvSpPr>
          <p:nvPr/>
        </p:nvSpPr>
        <p:spPr bwMode="gray">
          <a:xfrm>
            <a:off x="2686965" y="4068762"/>
            <a:ext cx="360362" cy="360363"/>
          </a:xfrm>
          <a:prstGeom prst="ellipse">
            <a:avLst/>
          </a:prstGeom>
          <a:gradFill rotWithShape="1">
            <a:gsLst>
              <a:gs pos="0">
                <a:srgbClr val="82B820"/>
              </a:gs>
              <a:gs pos="100000">
                <a:srgbClr val="82B820">
                  <a:gamma/>
                  <a:shade val="72549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2400" dir="16200000" sy="-100000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" name="Group 95"/>
          <p:cNvGrpSpPr>
            <a:grpSpLocks/>
          </p:cNvGrpSpPr>
          <p:nvPr/>
        </p:nvGrpSpPr>
        <p:grpSpPr bwMode="auto">
          <a:xfrm>
            <a:off x="3429000" y="2503488"/>
            <a:ext cx="2160588" cy="2160587"/>
            <a:chOff x="2238" y="1769"/>
            <a:chExt cx="1361" cy="1361"/>
          </a:xfrm>
        </p:grpSpPr>
        <p:sp>
          <p:nvSpPr>
            <p:cNvPr id="25" name="Oval 96"/>
            <p:cNvSpPr>
              <a:spLocks noChangeArrowheads="1"/>
            </p:cNvSpPr>
            <p:nvPr/>
          </p:nvSpPr>
          <p:spPr bwMode="gray">
            <a:xfrm>
              <a:off x="2238" y="1769"/>
              <a:ext cx="1361" cy="1361"/>
            </a:xfrm>
            <a:prstGeom prst="ellipse">
              <a:avLst/>
            </a:prstGeom>
            <a:gradFill rotWithShape="1">
              <a:gsLst>
                <a:gs pos="0">
                  <a:srgbClr val="0099CC">
                    <a:gamma/>
                    <a:tint val="42353"/>
                    <a:invGamma/>
                  </a:srgbClr>
                </a:gs>
                <a:gs pos="50000">
                  <a:srgbClr val="0099CC"/>
                </a:gs>
                <a:gs pos="100000">
                  <a:srgbClr val="0099CC">
                    <a:gamma/>
                    <a:tint val="42353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6" name="Oval 97"/>
            <p:cNvSpPr>
              <a:spLocks noChangeArrowheads="1"/>
            </p:cNvSpPr>
            <p:nvPr/>
          </p:nvSpPr>
          <p:spPr bwMode="gray">
            <a:xfrm>
              <a:off x="2327" y="1858"/>
              <a:ext cx="1183" cy="1183"/>
            </a:xfrm>
            <a:prstGeom prst="ellipse">
              <a:avLst/>
            </a:prstGeom>
            <a:gradFill rotWithShape="1">
              <a:gsLst>
                <a:gs pos="0">
                  <a:srgbClr val="0099CC">
                    <a:gamma/>
                    <a:shade val="54118"/>
                    <a:invGamma/>
                  </a:srgbClr>
                </a:gs>
                <a:gs pos="50000">
                  <a:srgbClr val="0099CC"/>
                </a:gs>
                <a:gs pos="100000">
                  <a:srgbClr val="0099CC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7" name="Oval 98"/>
            <p:cNvSpPr>
              <a:spLocks noChangeArrowheads="1"/>
            </p:cNvSpPr>
            <p:nvPr/>
          </p:nvSpPr>
          <p:spPr bwMode="gray">
            <a:xfrm>
              <a:off x="2328" y="1860"/>
              <a:ext cx="1183" cy="1183"/>
            </a:xfrm>
            <a:prstGeom prst="ellipse">
              <a:avLst/>
            </a:prstGeom>
            <a:gradFill rotWithShape="1">
              <a:gsLst>
                <a:gs pos="0">
                  <a:srgbClr val="0099CC">
                    <a:gamma/>
                    <a:shade val="63529"/>
                    <a:invGamma/>
                  </a:srgbClr>
                </a:gs>
                <a:gs pos="100000">
                  <a:srgbClr val="0099CC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8" name="Oval 99"/>
            <p:cNvSpPr>
              <a:spLocks noChangeArrowheads="1"/>
            </p:cNvSpPr>
            <p:nvPr/>
          </p:nvSpPr>
          <p:spPr bwMode="gray">
            <a:xfrm>
              <a:off x="2391" y="1917"/>
              <a:ext cx="1065" cy="106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29" name="Group 100"/>
            <p:cNvGrpSpPr>
              <a:grpSpLocks/>
            </p:cNvGrpSpPr>
            <p:nvPr/>
          </p:nvGrpSpPr>
          <p:grpSpPr bwMode="auto">
            <a:xfrm>
              <a:off x="2410" y="1929"/>
              <a:ext cx="1031" cy="1031"/>
              <a:chOff x="4166" y="1706"/>
              <a:chExt cx="1252" cy="1252"/>
            </a:xfrm>
          </p:grpSpPr>
          <p:sp>
            <p:nvSpPr>
              <p:cNvPr id="31" name="Oval 101"/>
              <p:cNvSpPr>
                <a:spLocks noChangeArrowheads="1"/>
              </p:cNvSpPr>
              <p:nvPr/>
            </p:nvSpPr>
            <p:spPr bwMode="auto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2" name="Oval 102"/>
              <p:cNvSpPr>
                <a:spLocks noChangeArrowheads="1"/>
              </p:cNvSpPr>
              <p:nvPr/>
            </p:nvSpPr>
            <p:spPr bwMode="auto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3" name="Oval 103"/>
              <p:cNvSpPr>
                <a:spLocks noChangeArrowheads="1"/>
              </p:cNvSpPr>
              <p:nvPr/>
            </p:nvSpPr>
            <p:spPr bwMode="auto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4" name="Oval 104"/>
              <p:cNvSpPr>
                <a:spLocks noChangeArrowheads="1"/>
              </p:cNvSpPr>
              <p:nvPr/>
            </p:nvSpPr>
            <p:spPr bwMode="auto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954787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23384" y="573061"/>
            <a:ext cx="8208912" cy="896453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</a:t>
            </a:r>
          </a:p>
          <a:p>
            <a:r>
              <a:rPr lang="ru-RU" sz="2400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Балейского муниципального округа</a:t>
            </a:r>
          </a:p>
        </p:txBody>
      </p:sp>
      <p:sp>
        <p:nvSpPr>
          <p:cNvPr id="17" name="AutoShape 29"/>
          <p:cNvSpPr>
            <a:spLocks noChangeArrowheads="1"/>
          </p:cNvSpPr>
          <p:nvPr/>
        </p:nvSpPr>
        <p:spPr bwMode="gray">
          <a:xfrm flipH="1">
            <a:off x="971599" y="2843014"/>
            <a:ext cx="7488831" cy="2592288"/>
          </a:xfrm>
          <a:prstGeom prst="homePlate">
            <a:avLst>
              <a:gd name="adj" fmla="val 3773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marL="137160" indent="0" algn="ctr">
              <a:buFont typeface="Wingdings 2"/>
              <a:buNone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в сумме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1 536 687 435 рублей 85 копеек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37160" indent="0" algn="ctr">
              <a:buFont typeface="Wingdings 2"/>
              <a:buNone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в сумме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1 516 634 676 рублей 17 копейки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37160" indent="0" algn="ctr">
              <a:buNone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в сумме </a:t>
            </a:r>
            <a:r>
              <a:rPr lang="ru-RU" sz="2000" b="1" dirty="0">
                <a:ln w="1905"/>
                <a:solidFill>
                  <a:srgbClr val="2316D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20 052 759 рублей 68 копеек.</a:t>
            </a:r>
            <a:r>
              <a:rPr lang="ru-RU" b="1" dirty="0">
                <a:ln w="1905"/>
                <a:solidFill>
                  <a:srgbClr val="2316D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0" name="Group 25"/>
          <p:cNvGrpSpPr>
            <a:grpSpLocks/>
          </p:cNvGrpSpPr>
          <p:nvPr/>
        </p:nvGrpSpPr>
        <p:grpSpPr bwMode="auto">
          <a:xfrm>
            <a:off x="4601714" y="2620931"/>
            <a:ext cx="228600" cy="228600"/>
            <a:chOff x="2016" y="1920"/>
            <a:chExt cx="1680" cy="1680"/>
          </a:xfrm>
        </p:grpSpPr>
        <p:sp>
          <p:nvSpPr>
            <p:cNvPr id="21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23" name="AutoShape 28"/>
          <p:cNvCxnSpPr>
            <a:cxnSpLocks noChangeShapeType="1"/>
          </p:cNvCxnSpPr>
          <p:nvPr/>
        </p:nvCxnSpPr>
        <p:spPr bwMode="gray">
          <a:xfrm flipH="1">
            <a:off x="4687276" y="2133348"/>
            <a:ext cx="1587" cy="434975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 Box 24"/>
          <p:cNvSpPr txBox="1">
            <a:spLocks noChangeArrowheads="1"/>
          </p:cNvSpPr>
          <p:nvPr/>
        </p:nvSpPr>
        <p:spPr bwMode="gray">
          <a:xfrm>
            <a:off x="3275856" y="1471510"/>
            <a:ext cx="28083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BE02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  <a:endParaRPr lang="en-US" sz="40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BE022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30578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5032" y="594195"/>
            <a:ext cx="915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n w="1905"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Балейского муниципального района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755576" y="1542265"/>
            <a:ext cx="7344816" cy="1189476"/>
            <a:chOff x="624" y="1152"/>
            <a:chExt cx="2928" cy="720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32" name="Oval 8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" name="Rectangle 9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Oval 10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Oval 11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" name="Rectangle 12"/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rgbClr val="5491D4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5491D4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17" name="Group 13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28" name="Oval 14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Rectangle 15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" name="Oval 16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Oval 17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" name="Rectangle 18"/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solidFill>
              <a:srgbClr val="99CC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40" name="Text Box 25"/>
          <p:cNvSpPr txBox="1">
            <a:spLocks noChangeArrowheads="1"/>
          </p:cNvSpPr>
          <p:nvPr/>
        </p:nvSpPr>
        <p:spPr bwMode="gray">
          <a:xfrm>
            <a:off x="970355" y="1822709"/>
            <a:ext cx="14709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en-US" sz="2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gray">
          <a:xfrm>
            <a:off x="3769090" y="1822709"/>
            <a:ext cx="17282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en-US" sz="2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gray">
          <a:xfrm>
            <a:off x="6467135" y="1754147"/>
            <a:ext cx="20162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</a:t>
            </a:r>
            <a:endParaRPr lang="en-US" sz="2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572401" y="3082008"/>
            <a:ext cx="2553957" cy="3227312"/>
          </a:xfrm>
          <a:prstGeom prst="roundRect">
            <a:avLst>
              <a:gd name="adj" fmla="val 13745"/>
            </a:avLst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 физических лиц;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добычу полезных ископаемых;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Акцизы на нефтепродукты;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пошлина;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по упрощенной системе налогообложения;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с/х налог;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Налог, взимаемый в связи с применением патентной системы налогообложения.</a:t>
            </a: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012161" y="3101314"/>
            <a:ext cx="2592287" cy="3208005"/>
          </a:xfrm>
          <a:prstGeom prst="roundRect">
            <a:avLst>
              <a:gd name="adj" fmla="val 13745"/>
            </a:avLst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денежные средства на безвозвратной и безвозмездной основе из бюджетов других уровней (межбюджетные трансферты в виде дотаций, субсидий, субвенций), а также перечисления от физических и юридических лиц.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400" b="1" dirty="0"/>
          </a:p>
        </p:txBody>
      </p: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3203849" y="3083308"/>
            <a:ext cx="2808312" cy="3226012"/>
          </a:xfrm>
          <a:prstGeom prst="roundRect">
            <a:avLst>
              <a:gd name="adj" fmla="val 13745"/>
            </a:avLst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сдачи в аренду  муниципального имущества;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аренды земельных участков;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штрафных санкций;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за негативное воздействие на окружающую среду;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продажи муниципального имущества;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оказания платных услуг.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46331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683" y="509306"/>
            <a:ext cx="8412633" cy="784091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u="sng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Балейского муниципального округа в 2025 году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48961015"/>
              </p:ext>
            </p:extLst>
          </p:nvPr>
        </p:nvGraphicFramePr>
        <p:xfrm>
          <a:off x="635769" y="1822103"/>
          <a:ext cx="777686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1800200" cy="77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401415"/>
            <a:ext cx="117633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9240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021318"/>
              </p:ext>
            </p:extLst>
          </p:nvPr>
        </p:nvGraphicFramePr>
        <p:xfrm>
          <a:off x="611560" y="897830"/>
          <a:ext cx="2456454" cy="46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6454">
                  <a:extLst>
                    <a:ext uri="{9D8B030D-6E8A-4147-A177-3AD203B41FA5}">
                      <a16:colId xmlns:a16="http://schemas.microsoft.com/office/drawing/2014/main" val="1079779743"/>
                    </a:ext>
                  </a:extLst>
                </a:gridCol>
              </a:tblGrid>
              <a:tr h="46667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</a:t>
                      </a:r>
                      <a:r>
                        <a:rPr lang="ru-RU" sz="2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120,15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087211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0364" y="467152"/>
            <a:ext cx="8363272" cy="430678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2400" b="1" u="sng" dirty="0">
                <a:ln w="1905"/>
                <a:solidFill>
                  <a:srgbClr val="00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НАЛОГОВЫХ </a:t>
            </a:r>
            <a:r>
              <a:rPr lang="ru-RU" sz="24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доходов в 2025 году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2280" y="897830"/>
            <a:ext cx="1058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</a:t>
            </a:r>
            <a:r>
              <a:rPr lang="ru-RU" u="sng" dirty="0"/>
              <a:t>.</a:t>
            </a: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892885"/>
              </p:ext>
            </p:extLst>
          </p:nvPr>
        </p:nvGraphicFramePr>
        <p:xfrm>
          <a:off x="244152" y="1412776"/>
          <a:ext cx="864096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169201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222457"/>
              </p:ext>
            </p:extLst>
          </p:nvPr>
        </p:nvGraphicFramePr>
        <p:xfrm>
          <a:off x="611560" y="1244556"/>
          <a:ext cx="216024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1079779743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ru-RU" sz="2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022,17</a:t>
                      </a:r>
                      <a:endParaRPr lang="en-US" sz="20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087211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47564" y="563246"/>
            <a:ext cx="7848872" cy="490066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НЕНАЛОГОВЫХ</a:t>
            </a:r>
            <a:r>
              <a:rPr lang="ru-RU" sz="2400" b="1" u="sng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доходов в 2025 году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4288" y="123609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945073"/>
              </p:ext>
            </p:extLst>
          </p:nvPr>
        </p:nvGraphicFramePr>
        <p:xfrm>
          <a:off x="467544" y="1628800"/>
          <a:ext cx="813690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2869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17</a:t>
            </a:fld>
            <a:endParaRPr lang="ru-RU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695045"/>
              </p:ext>
            </p:extLst>
          </p:nvPr>
        </p:nvGraphicFramePr>
        <p:xfrm>
          <a:off x="467544" y="332656"/>
          <a:ext cx="8190656" cy="6124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670365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7584" y="329264"/>
            <a:ext cx="9144000" cy="648072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u="sng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Балейского муниципального округа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4030934" cy="4968552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  бюджета 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 выплачиваемые   из   бюджета   денежные   средства, за исключением средств, являющихся в соответствии с бюджетным Кодексом источниками финансирования дефицита бюджета.</a:t>
            </a:r>
          </a:p>
          <a:p>
            <a:pPr marL="13716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расходов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marL="137160" indent="0">
              <a:buNone/>
            </a:pPr>
            <a:endParaRPr lang="ru-RU" sz="1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60031" y="977336"/>
            <a:ext cx="2969040" cy="10367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формирования расходов бюджета: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86518" y="2276872"/>
            <a:ext cx="1676157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01723" y="3573016"/>
            <a:ext cx="1927348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ведомствам</a:t>
            </a:r>
            <a:r>
              <a:rPr lang="ru-RU" dirty="0"/>
              <a:t>;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86518" y="4882792"/>
            <a:ext cx="2174638" cy="10759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муниципальным программам.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38446" y="2014082"/>
            <a:ext cx="0" cy="3406672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24" idx="1"/>
          </p:cNvCxnSpPr>
          <p:nvPr/>
        </p:nvCxnSpPr>
        <p:spPr>
          <a:xfrm>
            <a:off x="5238447" y="5420752"/>
            <a:ext cx="648071" cy="1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20" name="Прямая соединительная линия 5119"/>
          <p:cNvCxnSpPr>
            <a:stCxn id="23" idx="1"/>
          </p:cNvCxnSpPr>
          <p:nvPr/>
        </p:nvCxnSpPr>
        <p:spPr>
          <a:xfrm flipH="1">
            <a:off x="5253651" y="4077072"/>
            <a:ext cx="64807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23" name="Прямая соединительная линия 5122"/>
          <p:cNvCxnSpPr>
            <a:stCxn id="22" idx="1"/>
          </p:cNvCxnSpPr>
          <p:nvPr/>
        </p:nvCxnSpPr>
        <p:spPr>
          <a:xfrm flipH="1">
            <a:off x="5258420" y="2780928"/>
            <a:ext cx="628098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73477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46838"/>
            <a:ext cx="46196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533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00026" y="819150"/>
            <a:ext cx="1924050" cy="742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функциям государства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2195736" y="819149"/>
            <a:ext cx="1728565" cy="7239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marR="0" lvl="0" indent="-1793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D7E0E"/>
              </a:buClr>
              <a:buSzPct val="80000"/>
              <a:buFont typeface="Wingdings" pitchFamily="2" charset="2"/>
              <a:buNone/>
              <a:tabLst>
                <a:tab pos="179388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ведомствам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038601" y="828674"/>
            <a:ext cx="2362200" cy="714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marR="0" lvl="0" indent="-1793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D7E0E"/>
              </a:buClr>
              <a:buSzPct val="80000"/>
              <a:buFont typeface="Wingdings" pitchFamily="2" charset="2"/>
              <a:buNone/>
              <a:tabLst>
                <a:tab pos="179388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типам расходных обязательств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6619875" y="828674"/>
            <a:ext cx="2416621" cy="714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marR="0" lvl="0" indent="-1793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D7E0E"/>
              </a:buClr>
              <a:buSzPct val="80000"/>
              <a:buFont typeface="Wingdings" pitchFamily="2" charset="2"/>
              <a:buNone/>
              <a:tabLst>
                <a:tab pos="179388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государственным программам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142844" y="1785926"/>
            <a:ext cx="8601075" cy="4095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marR="0" lvl="0" indent="-1793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D7E0E"/>
              </a:buClr>
              <a:buSzPct val="80000"/>
              <a:buFont typeface="Wingdings" pitchFamily="2" charset="2"/>
              <a:buNone/>
              <a:tabLst>
                <a:tab pos="179388" algn="l"/>
              </a:tabLst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бюджетов по основным функциям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285992"/>
            <a:ext cx="8810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0" y="4144120"/>
            <a:ext cx="10635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3244" y="3200400"/>
            <a:ext cx="125650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6081" y="2991643"/>
            <a:ext cx="0" cy="14518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90588" y="3224212"/>
            <a:ext cx="42862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 rot="10800000" flipV="1">
            <a:off x="1104106" y="5238840"/>
            <a:ext cx="16962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695450" y="3009898"/>
            <a:ext cx="0" cy="24590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66900" y="3391585"/>
            <a:ext cx="10477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Национальная экономика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2057400" y="3286125"/>
            <a:ext cx="5715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342356" y="4549379"/>
            <a:ext cx="1581943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Жилищно-коммунальное хозяйство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028950" y="3028949"/>
            <a:ext cx="0" cy="17021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152775" y="3201085"/>
            <a:ext cx="101917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Охрана окружающей среды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3376613" y="3243263"/>
            <a:ext cx="3905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786733" y="4871770"/>
            <a:ext cx="143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29100" y="3009901"/>
            <a:ext cx="2" cy="20927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4399396" y="3254945"/>
            <a:ext cx="1640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Культура и </a:t>
            </a:r>
            <a:r>
              <a:rPr lang="ru-RU" sz="1100" b="1" i="1" dirty="0" err="1">
                <a:latin typeface="Times New Roman" pitchFamily="18" charset="0"/>
                <a:cs typeface="Times New Roman" pitchFamily="18" charset="0"/>
              </a:rPr>
              <a:t>кинемотография</a:t>
            </a:r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4800600" y="3038476"/>
            <a:ext cx="9528" cy="469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657850" y="3324910"/>
            <a:ext cx="1028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политика</a:t>
            </a: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5867399" y="3276599"/>
            <a:ext cx="504828" cy="95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6172200" y="3915460"/>
            <a:ext cx="117157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Физическая культура и спорт</a:t>
            </a: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6181725" y="3562349"/>
            <a:ext cx="109537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7092280" y="3439320"/>
            <a:ext cx="84204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Средства массовой информации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7411246" y="3048794"/>
            <a:ext cx="19505" cy="5685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7343775" y="5239435"/>
            <a:ext cx="133349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Обслуживание государственного муниципального долга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rot="16200000" flipH="1">
            <a:off x="6699473" y="4242537"/>
            <a:ext cx="2286000" cy="28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7828185" y="3610660"/>
            <a:ext cx="131581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 Межбюджетные трансферты общего характера (дотации)</a:t>
            </a: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rot="5400000">
            <a:off x="8225632" y="3424237"/>
            <a:ext cx="751681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4" descr="школа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6344" y="5333435"/>
            <a:ext cx="1597744" cy="111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Рисунок 25" descr="чиновник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3" y="5102604"/>
            <a:ext cx="92071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Рисунок 37" descr="сельское хозяйство 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6950" y="3931804"/>
            <a:ext cx="6477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Рисунок 36" descr="дороги 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6603" y="4239428"/>
            <a:ext cx="6477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Рисунок 32" descr="жкх 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5303432"/>
            <a:ext cx="981870" cy="8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33" descr="экологи 2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8350" y="4047386"/>
            <a:ext cx="863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Рисунок 30" descr="культура 3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8156" y="3941001"/>
            <a:ext cx="88794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Рисунок 45" descr="спорт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2805" y="4718745"/>
            <a:ext cx="79216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Рисунок 43" descr="деньги 5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4350" y="4489025"/>
            <a:ext cx="7191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Рисунок 39" descr="библиотекарь 3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79" y="4415451"/>
            <a:ext cx="676945" cy="59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20766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1284" y="404664"/>
            <a:ext cx="3275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Балейскийокруг</a:t>
            </a:r>
            <a:endParaRPr lang="ru-RU" sz="4800" b="1" i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939979"/>
            <a:ext cx="41764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    «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для граждан»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 вас с положениями одного из основных финансовых документов Балейского муниципального округа – отчета об исполнении бюджета Балейского муниципального округа за 2025 год.</a:t>
            </a: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Представленная информация предназначена для широкого круга пользователей и будет интересна и полезна как студентам, педагогам, врачам, молодым семьям, так и муниципальным служащим, пенсионерам и другим категориям населения, так как бюджет района затрагивает интересы каждого жителя Балейского  округа.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постарались в доступной и понятной форме для граждан, показать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исполнения бюджета  муниципального </a:t>
            </a:r>
          </a:p>
          <a:p>
            <a:pPr algn="just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72" y="4077072"/>
            <a:ext cx="2991468" cy="224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71" y="1974324"/>
            <a:ext cx="2994805" cy="203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39162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" y="-73016"/>
            <a:ext cx="9230137" cy="700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Скругленный прямоугольник 49"/>
          <p:cNvSpPr/>
          <p:nvPr/>
        </p:nvSpPr>
        <p:spPr>
          <a:xfrm>
            <a:off x="6065435" y="946412"/>
            <a:ext cx="2296459" cy="935448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на по организацию бесплатного горячего питания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60493" y="790134"/>
            <a:ext cx="4617798" cy="4384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0"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 154 730 806 рублей 18 копеек, из них: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212184" y="2266620"/>
            <a:ext cx="2266534" cy="702706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модернизация  </a:t>
            </a:r>
          </a:p>
          <a:p>
            <a:pPr algn="ctr" fontAlgn="b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коммунальной  инфраструктуры</a:t>
            </a:r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1924533" y="3727715"/>
            <a:ext cx="203874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60 398 511,16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6613292" y="2951718"/>
            <a:ext cx="180283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400" b="1" dirty="0">
                <a:solidFill>
                  <a:srgbClr val="000000"/>
                </a:solidFill>
              </a:rPr>
              <a:t> </a:t>
            </a: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6 024 627,19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4" name="TextBox 27"/>
          <p:cNvSpPr txBox="1">
            <a:spLocks noChangeArrowheads="1"/>
          </p:cNvSpPr>
          <p:nvPr/>
        </p:nvSpPr>
        <p:spPr bwMode="auto">
          <a:xfrm>
            <a:off x="6278291" y="1883684"/>
            <a:ext cx="192594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12 402 962,62руб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155575" y="2652923"/>
            <a:ext cx="167870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471 536,00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43675"/>
            <a:ext cx="461962" cy="268288"/>
          </a:xfr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z="1200" smtClean="0"/>
              <a:pPr>
                <a:defRPr/>
              </a:pPr>
              <a:t>20</a:t>
            </a:fld>
            <a:endParaRPr lang="ru-RU" sz="1200" dirty="0"/>
          </a:p>
        </p:txBody>
      </p:sp>
      <p:sp>
        <p:nvSpPr>
          <p:cNvPr id="5" name="AutoShape 6" descr="В 2020 году доступная среда будет создана в 4 образовательных организациях  региона - Сайт Пензенской обла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692" y="1421992"/>
            <a:ext cx="2019719" cy="1541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377" y="2082079"/>
            <a:ext cx="1575702" cy="1226006"/>
          </a:xfrm>
          <a:prstGeom prst="rect">
            <a:avLst/>
          </a:prstGeom>
        </p:spPr>
      </p:pic>
      <p:sp>
        <p:nvSpPr>
          <p:cNvPr id="23" name="TextBox 27"/>
          <p:cNvSpPr txBox="1">
            <a:spLocks noChangeArrowheads="1"/>
          </p:cNvSpPr>
          <p:nvPr/>
        </p:nvSpPr>
        <p:spPr bwMode="auto">
          <a:xfrm>
            <a:off x="7622041" y="5671356"/>
            <a:ext cx="1896765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961 990,01 руб.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396750" y="5301208"/>
            <a:ext cx="2927778" cy="432048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труда советникам в школах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293" y="1067160"/>
            <a:ext cx="1669365" cy="9108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2184" y="5678922"/>
            <a:ext cx="1524205" cy="1105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Скругленный прямоугольник 38"/>
          <p:cNvSpPr/>
          <p:nvPr/>
        </p:nvSpPr>
        <p:spPr>
          <a:xfrm>
            <a:off x="-57222" y="4072417"/>
            <a:ext cx="2597625" cy="853367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на реализацию программ формирования современной городской среды(Люди-золото Балея!)</a:t>
            </a:r>
          </a:p>
        </p:txBody>
      </p:sp>
      <p:sp>
        <p:nvSpPr>
          <p:cNvPr id="40" name="TextBox 27"/>
          <p:cNvSpPr txBox="1">
            <a:spLocks noChangeArrowheads="1"/>
          </p:cNvSpPr>
          <p:nvPr/>
        </p:nvSpPr>
        <p:spPr bwMode="auto">
          <a:xfrm>
            <a:off x="335480" y="4910070"/>
            <a:ext cx="187878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60 000 000,00 руб.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7435855" y="4730909"/>
            <a:ext cx="1616009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84 356,98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22025" y="4276735"/>
            <a:ext cx="2549183" cy="444733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отрасли культура (книжный фонд)</a:t>
            </a:r>
          </a:p>
        </p:txBody>
      </p:sp>
      <p:sp>
        <p:nvSpPr>
          <p:cNvPr id="42" name="TextBox 27"/>
          <p:cNvSpPr txBox="1">
            <a:spLocks noChangeArrowheads="1"/>
          </p:cNvSpPr>
          <p:nvPr/>
        </p:nvSpPr>
        <p:spPr bwMode="auto">
          <a:xfrm>
            <a:off x="5937699" y="3883754"/>
            <a:ext cx="180283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400" b="1" dirty="0">
                <a:solidFill>
                  <a:srgbClr val="000000"/>
                </a:solidFill>
              </a:rPr>
              <a:t> </a:t>
            </a: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212 765,96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-24788" y="5298249"/>
            <a:ext cx="2597625" cy="1090560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на реализацию мероприятий планов социального развития центров экономического роста субъектов Российской Федерации, входящих в состав Дальневосточного федерального округа (ул. 8 Марта)</a:t>
            </a:r>
          </a:p>
        </p:txBody>
      </p:sp>
      <p:sp>
        <p:nvSpPr>
          <p:cNvPr id="33" name="TextBox 27"/>
          <p:cNvSpPr txBox="1">
            <a:spLocks noChangeArrowheads="1"/>
          </p:cNvSpPr>
          <p:nvPr/>
        </p:nvSpPr>
        <p:spPr bwMode="auto">
          <a:xfrm>
            <a:off x="410420" y="6422720"/>
            <a:ext cx="203874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9 848 484,85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Box 27"/>
          <p:cNvSpPr txBox="1">
            <a:spLocks noChangeArrowheads="1"/>
          </p:cNvSpPr>
          <p:nvPr/>
        </p:nvSpPr>
        <p:spPr bwMode="auto">
          <a:xfrm>
            <a:off x="3723355" y="5573757"/>
            <a:ext cx="1683423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940 517,40руб.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E9BC9E-AAFC-7494-9EF5-7D48C17886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95" y="3372880"/>
            <a:ext cx="2008770" cy="1418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3265CB7-5444-E00F-3725-1556BE5EEA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3321" y="4593694"/>
            <a:ext cx="1435679" cy="807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1C620A-F93C-F263-16CA-576D5623FA2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401" y="4489009"/>
            <a:ext cx="1387004" cy="1215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кругленный прямоугольник 31">
            <a:extLst>
              <a:ext uri="{FF2B5EF4-FFF2-40B4-BE49-F238E27FC236}">
                <a16:creationId xmlns:a16="http://schemas.microsoft.com/office/drawing/2014/main" id="{109CE816-8866-74FB-D122-E97D18ACE94E}"/>
              </a:ext>
            </a:extLst>
          </p:cNvPr>
          <p:cNvSpPr/>
          <p:nvPr/>
        </p:nvSpPr>
        <p:spPr>
          <a:xfrm>
            <a:off x="3192152" y="5863051"/>
            <a:ext cx="3002435" cy="398079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 формирования современной городской среды (ул. Геологов)</a:t>
            </a:r>
          </a:p>
        </p:txBody>
      </p:sp>
      <p:sp>
        <p:nvSpPr>
          <p:cNvPr id="21" name="TextBox 27">
            <a:extLst>
              <a:ext uri="{FF2B5EF4-FFF2-40B4-BE49-F238E27FC236}">
                <a16:creationId xmlns:a16="http://schemas.microsoft.com/office/drawing/2014/main" id="{8E19629A-323E-016F-AD5B-4442C69B2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740" y="6374398"/>
            <a:ext cx="203874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7 000 000 руб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688C32-A6C9-18D0-CA3A-A4EE54E3C2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448" y="628447"/>
            <a:ext cx="1704085" cy="1135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58790" y="1705018"/>
            <a:ext cx="1948476" cy="962351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предоставление соц. выплат  молодым семьям  на приобретение (строительство) жилья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89513" y="4801837"/>
            <a:ext cx="2874509" cy="735330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работ по описанию местоположения границ населенных пунктов, территориальных зон и направление сведений для внесения в ЕГРН, а также на картографические работы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091929" y="3412156"/>
            <a:ext cx="2879177" cy="430555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на государственную поддержку отрасли культуры 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693201" y="2817517"/>
            <a:ext cx="2664296" cy="866305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"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дорожную деятельность 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(реконструкцию, капитальный ремонт и ремонт автомобильных дорог (и искусственных сооружений на них) </a:t>
            </a:r>
            <a:endParaRPr lang="ru-RU" sz="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7266" y="-61457"/>
            <a:ext cx="5206398" cy="374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Субсидии 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298260215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2" y="-73025"/>
            <a:ext cx="9181839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Овал 30"/>
          <p:cNvSpPr/>
          <p:nvPr/>
        </p:nvSpPr>
        <p:spPr>
          <a:xfrm>
            <a:off x="3166025" y="1888761"/>
            <a:ext cx="2963091" cy="1801812"/>
          </a:xfrm>
          <a:prstGeom prst="ellipse">
            <a:avLst/>
          </a:prstGeom>
          <a:solidFill>
            <a:srgbClr val="99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890" tIns="8890" rIns="8890" bIns="8890" spcCol="1270" anchor="ctr"/>
          <a:lstStyle/>
          <a:p>
            <a:pPr algn="ctr" defTabSz="600075">
              <a:spcAft>
                <a:spcPts val="0"/>
              </a:spcAft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Освоено  субвенций всего</a:t>
            </a:r>
          </a:p>
          <a:p>
            <a:pPr algn="ctr" defTabSz="600075">
              <a:spcAft>
                <a:spcPts val="0"/>
              </a:spcAft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465 432 898,15</a:t>
            </a:r>
          </a:p>
          <a:p>
            <a:pPr algn="ctr" defTabSz="600075">
              <a:spcAft>
                <a:spcPts val="0"/>
              </a:spcAft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руб.,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25865" y="2953322"/>
            <a:ext cx="1908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комиссий по делам несовершеннолетних 937 100,00 руб.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70416" y="5147319"/>
            <a:ext cx="163281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льготного проезда на городском и пригородном транспорте                         141 100,00руб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461948" y="5346241"/>
            <a:ext cx="186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опеке и попечительству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10 061 185,81 руб.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63829" y="5260948"/>
            <a:ext cx="19006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обращению с животными без владельцев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7 285 180,34 руб.</a:t>
            </a:r>
          </a:p>
        </p:txBody>
      </p:sp>
      <p:sp>
        <p:nvSpPr>
          <p:cNvPr id="48" name="Shape 47"/>
          <p:cNvSpPr/>
          <p:nvPr/>
        </p:nvSpPr>
        <p:spPr>
          <a:xfrm rot="12808475">
            <a:off x="2898237" y="3070762"/>
            <a:ext cx="461797" cy="458437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49" name="Shape 48"/>
          <p:cNvSpPr/>
          <p:nvPr/>
        </p:nvSpPr>
        <p:spPr>
          <a:xfrm rot="9960856">
            <a:off x="3675586" y="3804867"/>
            <a:ext cx="461797" cy="458437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50" name="Shape 49"/>
          <p:cNvSpPr/>
          <p:nvPr/>
        </p:nvSpPr>
        <p:spPr>
          <a:xfrm rot="4691085">
            <a:off x="5301990" y="3447288"/>
            <a:ext cx="764167" cy="1037112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52" name="Shape 51"/>
          <p:cNvSpPr/>
          <p:nvPr/>
        </p:nvSpPr>
        <p:spPr>
          <a:xfrm rot="21334900">
            <a:off x="5477913" y="1884676"/>
            <a:ext cx="843466" cy="446990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2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46838"/>
            <a:ext cx="461962" cy="365125"/>
          </a:xfr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z="1200" smtClean="0"/>
              <a:pPr>
                <a:defRPr/>
              </a:pPr>
              <a:t>21</a:t>
            </a:fld>
            <a:endParaRPr lang="ru-RU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1689227" y="2358820"/>
            <a:ext cx="14673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части родительской платы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200 000,00руб.</a:t>
            </a:r>
          </a:p>
        </p:txBody>
      </p:sp>
      <p:sp>
        <p:nvSpPr>
          <p:cNvPr id="32" name="Shape 31"/>
          <p:cNvSpPr/>
          <p:nvPr/>
        </p:nvSpPr>
        <p:spPr>
          <a:xfrm rot="4691085">
            <a:off x="4454247" y="3771443"/>
            <a:ext cx="546272" cy="464155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34" name="TextBox 33"/>
          <p:cNvSpPr txBox="1"/>
          <p:nvPr/>
        </p:nvSpPr>
        <p:spPr>
          <a:xfrm>
            <a:off x="276414" y="5009428"/>
            <a:ext cx="15153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льготным питанием детей из малоимущих семей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754 400,00 руб.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38" y="3725751"/>
            <a:ext cx="1705472" cy="1295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21" y="2347991"/>
            <a:ext cx="1743856" cy="1076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1036" y="4278863"/>
            <a:ext cx="1310375" cy="927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Shape 34"/>
          <p:cNvSpPr/>
          <p:nvPr/>
        </p:nvSpPr>
        <p:spPr>
          <a:xfrm rot="11015485" flipV="1">
            <a:off x="3630510" y="1698577"/>
            <a:ext cx="767999" cy="505059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40" name="Shape 39"/>
          <p:cNvSpPr/>
          <p:nvPr/>
        </p:nvSpPr>
        <p:spPr>
          <a:xfrm rot="12808475">
            <a:off x="1877963" y="3261948"/>
            <a:ext cx="815944" cy="1364402"/>
          </a:xfrm>
          <a:prstGeom prst="swooshArrow">
            <a:avLst>
              <a:gd name="adj1" fmla="val 25000"/>
              <a:gd name="adj2" fmla="val 30862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734" y="1848697"/>
            <a:ext cx="1648447" cy="1103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4430" y="4271392"/>
            <a:ext cx="1649858" cy="116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TextBox 32"/>
          <p:cNvSpPr txBox="1"/>
          <p:nvPr/>
        </p:nvSpPr>
        <p:spPr>
          <a:xfrm>
            <a:off x="4381382" y="661025"/>
            <a:ext cx="2555576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финансирование дошкольного образования</a:t>
            </a:r>
          </a:p>
          <a:p>
            <a:pPr algn="ctr">
              <a:lnSpc>
                <a:spcPts val="1680"/>
              </a:lnSpc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119 659 400,00 руб.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38" y="4197324"/>
            <a:ext cx="1980736" cy="1110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Shape 36"/>
          <p:cNvSpPr/>
          <p:nvPr/>
        </p:nvSpPr>
        <p:spPr>
          <a:xfrm rot="4691085">
            <a:off x="5971290" y="3019116"/>
            <a:ext cx="1154582" cy="1575800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42" name="TextBox 41"/>
          <p:cNvSpPr txBox="1"/>
          <p:nvPr/>
        </p:nvSpPr>
        <p:spPr>
          <a:xfrm>
            <a:off x="7107955" y="3929342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отдыха, оздоровления детей в каникулярное время в муниципальных организациях (лагерь)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2 177 280.00 руб.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6BA023-CA8C-5931-EA85-5B82A481F8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21" y="5049863"/>
            <a:ext cx="1737122" cy="1292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1B7290-CBAE-8529-C38E-21C9F8F7E4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394" y="1903039"/>
            <a:ext cx="1342528" cy="887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DCE0AE-A667-B5E8-68F3-446EB4CA0C77}"/>
              </a:ext>
            </a:extLst>
          </p:cNvPr>
          <p:cNvSpPr txBox="1"/>
          <p:nvPr/>
        </p:nvSpPr>
        <p:spPr>
          <a:xfrm>
            <a:off x="5801342" y="2714843"/>
            <a:ext cx="16867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мероприятий по гос. полномочий в сфере труда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376 300,00 руб.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F2B56B-6DBF-087B-6A71-48F6AF7680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417" y="328507"/>
            <a:ext cx="2423118" cy="1615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0326F35-93F0-498B-27A8-50EBCCADF7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33" y="449143"/>
            <a:ext cx="2534794" cy="1630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24"/>
          <p:cNvSpPr txBox="1"/>
          <p:nvPr/>
        </p:nvSpPr>
        <p:spPr>
          <a:xfrm>
            <a:off x="2444748" y="656505"/>
            <a:ext cx="2148733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0075">
              <a:lnSpc>
                <a:spcPts val="1680"/>
              </a:lnSpc>
              <a:spcAft>
                <a:spcPts val="0"/>
              </a:spcAft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финансирование общеобразовательного процесса</a:t>
            </a:r>
          </a:p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323 792 400,00руб.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7266" y="-61457"/>
            <a:ext cx="5206398" cy="374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Субвенции 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74917395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A94B9-7542-9371-9251-3B7D7A3CF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6949AF-87C9-EB53-3343-DEB638B6F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3938" y="6446838"/>
            <a:ext cx="46196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1E3D5-5B12-DC09-87FE-6A77444A8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8905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</a:t>
            </a:r>
            <a:b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–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/>
              </a:rPr>
              <a:t>1 516 634,67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 в т.ч.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233933951"/>
              </p:ext>
            </p:extLst>
          </p:nvPr>
        </p:nvGraphicFramePr>
        <p:xfrm>
          <a:off x="755576" y="1387825"/>
          <a:ext cx="7776864" cy="4993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718264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46838"/>
            <a:ext cx="46196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8905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в 2025 году </a:t>
            </a:r>
            <a:b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1 516 634,67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 в т.ч.</a:t>
            </a:r>
          </a:p>
        </p:txBody>
      </p:sp>
      <p:pic>
        <p:nvPicPr>
          <p:cNvPr id="6" name="Picture 6" descr="http://chelnews.com/uploads/posts/2012-11/1352177962_chelovechek_i_meshki_do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7504" y="5445224"/>
            <a:ext cx="1403648" cy="1336808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71492301"/>
              </p:ext>
            </p:extLst>
          </p:nvPr>
        </p:nvGraphicFramePr>
        <p:xfrm>
          <a:off x="611560" y="1672890"/>
          <a:ext cx="792088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9152769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D74EF-5B87-46B6-AD34-D395A6EBB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8850E525-4458-B712-8504-71E4AF476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FAE7D0-B145-C0C7-863D-022BB03C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3938" y="6446838"/>
            <a:ext cx="46196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7FD1E93-168C-4E3F-B839-29F00AE4705B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3D1E6-DEED-80F3-E360-C6531B269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8176394" cy="1656184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в 2025 году  </a:t>
            </a:r>
            <a:b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«НАЦИОНАЛЬНАЯ БЕЗОПАСНОСТЬ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ПРАВООХРАНИТЕЛЬНАЯ ДЕЯТЕЛЬНОСТЬ»</a:t>
            </a:r>
            <a: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всего 13 522 354 </a:t>
            </a:r>
            <a:r>
              <a:rPr lang="ru-RU" sz="18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т.ч.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/>
            </a:br>
            <a:endParaRPr lang="ru-RU" sz="28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836625A-AFF3-CD2B-6D14-48CB54362F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557157"/>
              </p:ext>
            </p:extLst>
          </p:nvPr>
        </p:nvGraphicFramePr>
        <p:xfrm>
          <a:off x="611560" y="1412776"/>
          <a:ext cx="792088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624067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3B547-9D51-B48F-8DFC-F5BAEBC90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FBA71E-E182-2940-C4C4-242C4A669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6457E1A-7E83-D63C-F818-CD2B4FBA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25</a:t>
            </a:fld>
            <a:endParaRPr lang="ru-RU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8F0C937-BD54-78F5-A794-F695763C8B04}"/>
              </a:ext>
            </a:extLst>
          </p:cNvPr>
          <p:cNvGraphicFramePr>
            <a:graphicFrameLocks/>
          </p:cNvGraphicFramePr>
          <p:nvPr/>
        </p:nvGraphicFramePr>
        <p:xfrm>
          <a:off x="-14287" y="1340768"/>
          <a:ext cx="8690743" cy="5093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ECAA8E6-845A-AD14-46C4-18E3D7291E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576010"/>
              </p:ext>
            </p:extLst>
          </p:nvPr>
        </p:nvGraphicFramePr>
        <p:xfrm>
          <a:off x="545961" y="1354641"/>
          <a:ext cx="7917411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7196FDE-1DAB-C279-2431-ACCED034AC1B}"/>
              </a:ext>
            </a:extLst>
          </p:cNvPr>
          <p:cNvSpPr txBox="1">
            <a:spLocks/>
          </p:cNvSpPr>
          <p:nvPr/>
        </p:nvSpPr>
        <p:spPr>
          <a:xfrm>
            <a:off x="680628" y="497140"/>
            <a:ext cx="8229600" cy="8905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в 2025 году  </a:t>
            </a:r>
            <a:b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"ЖИЛИЩНО-КОММУНАЛЬНОЕ ХОЗЯЙСТВО« </a:t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93 910 395 рублей в т.ч. </a:t>
            </a:r>
            <a:endParaRPr lang="ru-RU" sz="18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02443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4148C-064A-53C1-6AE7-B5BC0A0BD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2A727AD-17C1-045F-067E-6CBBE6F96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34B7C7B-8C29-92A6-1468-E20D3B31D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26</a:t>
            </a:fld>
            <a:endParaRPr lang="ru-RU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2426DB7F-F44F-FB64-41A5-D52599CF0B39}"/>
              </a:ext>
            </a:extLst>
          </p:cNvPr>
          <p:cNvGraphicFramePr>
            <a:graphicFrameLocks/>
          </p:cNvGraphicFramePr>
          <p:nvPr/>
        </p:nvGraphicFramePr>
        <p:xfrm>
          <a:off x="-14287" y="1340768"/>
          <a:ext cx="8690743" cy="5093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1E7CDF6-1947-AE30-64D1-3171E7AE16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572319"/>
              </p:ext>
            </p:extLst>
          </p:nvPr>
        </p:nvGraphicFramePr>
        <p:xfrm>
          <a:off x="578760" y="1340768"/>
          <a:ext cx="7986479" cy="527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ED49C0C-532B-6353-1D27-15C5A32A313B}"/>
              </a:ext>
            </a:extLst>
          </p:cNvPr>
          <p:cNvSpPr txBox="1">
            <a:spLocks/>
          </p:cNvSpPr>
          <p:nvPr/>
        </p:nvSpPr>
        <p:spPr>
          <a:xfrm>
            <a:off x="680628" y="497140"/>
            <a:ext cx="8229600" cy="8905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в 2025 году  </a:t>
            </a:r>
            <a:b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"НАЦИОНАЛЬНАЯ ЭКОНОМИКА»</a:t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1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136 735 </a:t>
            </a:r>
            <a:r>
              <a:rPr lang="ru-RU" sz="18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617,42рублей</a:t>
            </a:r>
            <a:r>
              <a:rPr lang="ru-RU" sz="1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т.ч.</a:t>
            </a:r>
          </a:p>
        </p:txBody>
      </p:sp>
    </p:spTree>
    <p:extLst>
      <p:ext uri="{BB962C8B-B14F-4D97-AF65-F5344CB8AC3E}">
        <p14:creationId xmlns:p14="http://schemas.microsoft.com/office/powerpoint/2010/main" val="3094397343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2AEFD-B8E6-B720-AA59-7151C317F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8F50D0-F474-911E-3F30-5F28E0CBC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0315" y="-531440"/>
            <a:ext cx="9744315" cy="7389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F50331-191C-55D1-6CEA-03620F75C35E}"/>
              </a:ext>
            </a:extLst>
          </p:cNvPr>
          <p:cNvSpPr txBox="1"/>
          <p:nvPr/>
        </p:nvSpPr>
        <p:spPr>
          <a:xfrm>
            <a:off x="730079" y="66527"/>
            <a:ext cx="72728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«Люди — золото Балея»</a:t>
            </a:r>
            <a:r>
              <a:rPr lang="ru-RU" sz="1200" dirty="0"/>
              <a:t> — </a:t>
            </a:r>
          </a:p>
          <a:p>
            <a:pPr algn="ctr"/>
            <a:r>
              <a:rPr lang="ru-RU" sz="1200" dirty="0"/>
              <a:t>проект благоустройства территории в границах улиц Ленина, </a:t>
            </a:r>
          </a:p>
          <a:p>
            <a:pPr algn="ctr"/>
            <a:r>
              <a:rPr lang="ru-RU" sz="1200" dirty="0"/>
              <a:t>Советская и Ведерникова в Балее в 2025 году</a:t>
            </a:r>
          </a:p>
          <a:p>
            <a:pPr algn="ctr"/>
            <a:r>
              <a:rPr lang="ru-RU" sz="1200" b="1" dirty="0"/>
              <a:t>Цель проекта</a:t>
            </a:r>
            <a:r>
              <a:rPr lang="ru-RU" sz="1200" dirty="0"/>
              <a:t> — создание комфортной среды для всех возрастов, включая качественное покрытие, чёткое зонирование, выделение велодорожек и парковочных мест. </a:t>
            </a:r>
          </a:p>
          <a:p>
            <a:pPr algn="ctr"/>
            <a:r>
              <a:rPr lang="ru-RU" sz="1200" dirty="0"/>
              <a:t>В рамках проекта созданы: детский городок «Самородок» с горками и скалодромом, </a:t>
            </a:r>
            <a:r>
              <a:rPr lang="ru-RU" sz="1200" dirty="0" err="1"/>
              <a:t>миниамфитеатр</a:t>
            </a:r>
            <a:r>
              <a:rPr lang="ru-RU" sz="1200" dirty="0"/>
              <a:t> для зрителей, </a:t>
            </a:r>
            <a:r>
              <a:rPr lang="ru-RU" sz="1200" dirty="0" err="1"/>
              <a:t>МАФ</a:t>
            </a:r>
            <a:r>
              <a:rPr lang="ru-RU" sz="1200" dirty="0"/>
              <a:t> «Золотой самородок», горки, качели, навесы, карусели, тренажеры, круглые скамейки, дорожки для велосипедов и газоны.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25578D-DEA6-7887-46D0-D2817E50A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791" y="1617931"/>
            <a:ext cx="2257594" cy="31922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921CE-B6EB-043F-3669-05F97E9F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66" y="1643135"/>
            <a:ext cx="3199648" cy="28478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79873D-5322-A72D-E75B-DD2594D0F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559" y="3104696"/>
            <a:ext cx="2561217" cy="31922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EE4A20-BA40-3419-3812-AE607DE01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552" y="3152656"/>
            <a:ext cx="239716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60064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28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985209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5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4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12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бюджета Балейского муниципального округа  по муниципальным программам в 2025год   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8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МП" Улучшение условий и охраны труда в муниципальном районе "Балейский район" на 2023-2025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175 710,00</a:t>
                      </a: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"Противодействие экстремизму и профилактика терроризма на территории муниципального района "Балейский район" на 2021 - 2025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20 000,00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"Поддержка и развитие малого предпринимательства в муниципальном районе "Балейский  район" на 2022-2025 годы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100 000,00</a:t>
                      </a:r>
                      <a:endParaRPr lang="ru-RU" sz="105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"Описание и постановка на кадастровый учет границ населенных пунктов, территориальных зон населенных пунктов муниципального района "Балейский район" Забайкальского края на 2024-2026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254 000,00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"Модернизация объектов коммунальной инфраструктуры муниципального района "Балейский район" (2024-2026 годы)"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247 164,53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«Комплексная модернизация общего образования Балейского района на 2023-2025 годы»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2 645 662,86</a:t>
                      </a: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"Отдых, оздоровление, временная трудовая занятость детей и молодежи муниципального </a:t>
                      </a:r>
                      <a:b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 "Балейский район" на 2025-2027 годы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201 000,00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2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79609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"Молодежь Балейского района на 2024-2028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80 000,00</a:t>
                      </a:r>
                      <a:endParaRPr lang="ru-RU" sz="105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"Развитие культуры Балейского муниципального округа 2025-2029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429 245,32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"Развитие системы дошкольного образования Балейского района на 2025 - 2027 годы"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1 016 576,00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"Об организации учета муниципальной собственности муниципального района "Балейский район" на 2023-2025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1 857 485,95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1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"Обеспечение экологической безопасности окружающей среды и населения муниципального района "Балейский район" при обращении с отходами производства и потребления (2024 - 2026 г.)"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496 000,00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"Развитие физической культуры и спорта в муниципальном районе "Балейский район" на 2025 - 2029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150 000,00</a:t>
                      </a:r>
                      <a:endParaRPr lang="ru-RU" sz="105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«По профилактике правонарушений на территории муниципального района "Балейский район" на 2021-2025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294 967,25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12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"Обеспечения первичных мер пожарной безопасности на территории муниципального района "Балейский район" на 2023-2025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103 600,00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"Энергосбережение и повышение энергетической эффективности (2021- 2025 годы)"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71 891,53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"Развитие туризма на территории муниципального района "Балейский район" на 2023-2025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105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2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"Чистая вода"   на (2025 -2027 годы)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250 000,00</a:t>
                      </a:r>
                      <a:endParaRPr lang="ru-RU" sz="105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54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79627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"Комплексное развитие сельских территорий Балейского района на 2021-2025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138 521,75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81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79628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"Ремонт дорог и содержание сети автомобильных дорог общего пользования местного значения муниципального района "Балейский район на 2024-2026 года"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10 802 024,28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556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79630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"Обеспечение педагогическими кадрами образовательных организаций муниципального района "Балейский район" на 2025-2027 годы"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37 424,00</a:t>
                      </a: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2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79631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</a:rPr>
                        <a:t>МП «Формирование современной городской среды </a:t>
                      </a:r>
                      <a:r>
                        <a:rPr lang="ru-RU" sz="1050" dirty="0" err="1">
                          <a:effectLst/>
                          <a:latin typeface="Times New Roman"/>
                          <a:ea typeface="Times New Roman"/>
                        </a:rPr>
                        <a:t>Балейского</a:t>
                      </a:r>
                      <a:r>
                        <a:rPr lang="ru-RU" sz="1050" dirty="0">
                          <a:effectLst/>
                          <a:latin typeface="Times New Roman"/>
                          <a:ea typeface="Times New Roman"/>
                        </a:rPr>
                        <a:t> муниципального округа 2025-2030годы»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21 161,28</a:t>
                      </a: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2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5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19 692 434,75</a:t>
                      </a:r>
                      <a:endParaRPr lang="ru-RU" sz="105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94523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79297" y="548680"/>
            <a:ext cx="8205894" cy="7212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u="sng" dirty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бюджета Балейского муниципального округа</a:t>
            </a:r>
            <a:endParaRPr lang="ru-RU" sz="2800" b="1" u="sng" dirty="0">
              <a:ln w="1905">
                <a:solidFill>
                  <a:schemeClr val="tx1"/>
                </a:solidFill>
              </a:ln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25502632"/>
              </p:ext>
            </p:extLst>
          </p:nvPr>
        </p:nvGraphicFramePr>
        <p:xfrm>
          <a:off x="323528" y="1988840"/>
          <a:ext cx="83529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1386381"/>
            <a:ext cx="8964488" cy="25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муниципального долга</a:t>
            </a:r>
          </a:p>
        </p:txBody>
      </p:sp>
    </p:spTree>
    <p:extLst>
      <p:ext uri="{BB962C8B-B14F-4D97-AF65-F5344CB8AC3E}">
        <p14:creationId xmlns:p14="http://schemas.microsoft.com/office/powerpoint/2010/main" val="13947794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TextBox 12"/>
          <p:cNvSpPr txBox="1">
            <a:spLocks noChangeArrowheads="1"/>
          </p:cNvSpPr>
          <p:nvPr/>
        </p:nvSpPr>
        <p:spPr bwMode="auto">
          <a:xfrm>
            <a:off x="571499" y="363677"/>
            <a:ext cx="7960942" cy="707886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Бюджетный процесс – ежегодное формирование и </a:t>
            </a:r>
          </a:p>
          <a:p>
            <a:pPr algn="ctr">
              <a:defRPr/>
            </a:pP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исполнение бюджета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3567" y="1071563"/>
            <a:ext cx="6960245" cy="714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Утверждение бюджета на очередной финансовый год и плановый период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5165" y="2132856"/>
            <a:ext cx="7215188" cy="714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Исполнение бюджета в текущем году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7089" y="3143250"/>
            <a:ext cx="7286625" cy="7858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Формирование отчета об исполнении бюджета предыдущего года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65313" y="4365104"/>
            <a:ext cx="7267127" cy="714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Утверждение отчета об исполнении бюджета предыдущего года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36751" y="5517232"/>
            <a:ext cx="7195690" cy="714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Рассмотрение проекта бюджета на очередной год и плановый период</a:t>
            </a:r>
          </a:p>
        </p:txBody>
      </p:sp>
      <p:sp>
        <p:nvSpPr>
          <p:cNvPr id="4108" name="TextBox 19"/>
          <p:cNvSpPr txBox="1">
            <a:spLocks noChangeArrowheads="1"/>
          </p:cNvSpPr>
          <p:nvPr/>
        </p:nvSpPr>
        <p:spPr bwMode="auto">
          <a:xfrm>
            <a:off x="3000375" y="371475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393782" y="2708920"/>
            <a:ext cx="500062" cy="5715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верх 25"/>
          <p:cNvSpPr/>
          <p:nvPr/>
        </p:nvSpPr>
        <p:spPr>
          <a:xfrm>
            <a:off x="428626" y="1571624"/>
            <a:ext cx="142874" cy="4586039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лево 26"/>
          <p:cNvSpPr/>
          <p:nvPr/>
        </p:nvSpPr>
        <p:spPr>
          <a:xfrm>
            <a:off x="571499" y="5871913"/>
            <a:ext cx="928687" cy="285750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7746059" y="3841229"/>
            <a:ext cx="500063" cy="5715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8123313" y="4964385"/>
            <a:ext cx="500062" cy="5715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7020272" y="1714500"/>
            <a:ext cx="500063" cy="5715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68654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9B139-29A9-5330-750B-86B115BCC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B5E3B7F4-9546-F952-4E21-18218608A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9701D4-80C8-864C-19A5-CDFC4460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3F733E-B596-A1CB-7052-7167AB28D488}"/>
              </a:ext>
            </a:extLst>
          </p:cNvPr>
          <p:cNvSpPr txBox="1"/>
          <p:nvPr/>
        </p:nvSpPr>
        <p:spPr>
          <a:xfrm>
            <a:off x="683568" y="887132"/>
            <a:ext cx="7848872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  <a:tabLst>
                <a:tab pos="540385" algn="l"/>
              </a:tabLst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  <a:tabLst>
                <a:tab pos="540385" algn="l"/>
              </a:tabLst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СОВЕТ БАЛЕЙСКОГО МУНИЦИПАЛЬНОГО ОКРУГА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  <a:tabLst>
                <a:tab pos="540385" algn="l"/>
              </a:tabLst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ЗАБАЙКАЛЬСКИЙ КРАЙ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___________</a:t>
            </a:r>
            <a:r>
              <a:rPr lang="ru-RU" sz="12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2026г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</a:t>
            </a:r>
            <a:r>
              <a:rPr lang="ru-RU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г. Балей</a:t>
            </a:r>
          </a:p>
          <a:p>
            <a:pPr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</a:t>
            </a:r>
          </a:p>
          <a:p>
            <a:pPr algn="ctr"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"Об исполнении бюджета Балейского муниципального округа Забайкальского края за 2025 год"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В соответствии с Бюджетным кодексом Российской Федерации, положением «О бюджетном процессе в Балейском муниципальном округе Забайкальского края», утвержденным решением Совета Балейского муниципального округа Забайкальского края от 23.10.2024 г. № 33, руководствуясь ст. 30 Устава Балейского муниципального округа Забайкальского края, Совет Балейского муниципального округа Забайкальского края 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решил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Утвердить отчет об исполнении бюджета Балейского муниципального округа Забайкальского края за 2025 год по доходам в сумме 1 536 687 435,85 рублей, по расходам в сумме 1 516 634 676,17 рублей, с превышением доходов над расходами на сумму 20 052 759,68 рублей (профицит) по следующим показателям:</a:t>
            </a:r>
          </a:p>
          <a:p>
            <a:pPr marL="742950" lvl="1" indent="-285750" algn="just">
              <a:buFont typeface="+mj-lt"/>
              <a:buAutoNum type="arabicParenR"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доходы бюджета Балейского муниципального округа Забайкальского края на 01 января 2026 года согласно приложению № 1</a:t>
            </a:r>
          </a:p>
          <a:p>
            <a:pPr marL="742950" lvl="1" indent="-285750" algn="just">
              <a:buFont typeface="+mj-lt"/>
              <a:buAutoNum type="arabicParenR"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бюджета Балейского муниципального округа Забайкальского края на 01 января 2026 года согласно приложению № 2</a:t>
            </a:r>
          </a:p>
          <a:p>
            <a:pPr marL="742950" lvl="1" indent="-285750" algn="just">
              <a:buFont typeface="+mj-lt"/>
              <a:buAutoNum type="arabicParenR"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источники внутреннего финансирования дефицита бюджета Балейского муниципального округа Забайкальского края на 01 января 2026 года согласно приложению № 3</a:t>
            </a:r>
          </a:p>
          <a:p>
            <a:pPr indent="450215" algn="just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Настоящее решение вступает в силу на следующий день после дня его официального опубликования.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Настоящее решение опубликовать в сетевом издании «Балейское обозрение» (https://бал-ейская-новь.рф).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70705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F7FC-3654-0CF1-A7FD-04AEEFFC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6052E82B-7DD3-62C5-3A8C-6EA0450C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19614E-B4D8-2B2E-5384-6FF96B37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31</a:t>
            </a:fld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E923FA1-AF9F-974F-A3FB-9720D6212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850124"/>
              </p:ext>
            </p:extLst>
          </p:nvPr>
        </p:nvGraphicFramePr>
        <p:xfrm>
          <a:off x="539552" y="887132"/>
          <a:ext cx="7632847" cy="4764942"/>
        </p:xfrm>
        <a:graphic>
          <a:graphicData uri="http://schemas.openxmlformats.org/drawingml/2006/table">
            <a:tbl>
              <a:tblPr/>
              <a:tblGrid>
                <a:gridCol w="4520424">
                  <a:extLst>
                    <a:ext uri="{9D8B030D-6E8A-4147-A177-3AD203B41FA5}">
                      <a16:colId xmlns:a16="http://schemas.microsoft.com/office/drawing/2014/main" val="1208869625"/>
                    </a:ext>
                  </a:extLst>
                </a:gridCol>
                <a:gridCol w="1431796">
                  <a:extLst>
                    <a:ext uri="{9D8B030D-6E8A-4147-A177-3AD203B41FA5}">
                      <a16:colId xmlns:a16="http://schemas.microsoft.com/office/drawing/2014/main" val="4290133842"/>
                    </a:ext>
                  </a:extLst>
                </a:gridCol>
                <a:gridCol w="816532">
                  <a:extLst>
                    <a:ext uri="{9D8B030D-6E8A-4147-A177-3AD203B41FA5}">
                      <a16:colId xmlns:a16="http://schemas.microsoft.com/office/drawing/2014/main" val="748864494"/>
                    </a:ext>
                  </a:extLst>
                </a:gridCol>
                <a:gridCol w="864095">
                  <a:extLst>
                    <a:ext uri="{9D8B030D-6E8A-4147-A177-3AD203B41FA5}">
                      <a16:colId xmlns:a16="http://schemas.microsoft.com/office/drawing/2014/main" val="1336542556"/>
                    </a:ext>
                  </a:extLst>
                </a:gridCol>
              </a:tblGrid>
              <a:tr h="241471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Наименование показателя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Бюджет Балейского муниципального округа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239383"/>
                  </a:ext>
                </a:extLst>
              </a:tr>
              <a:tr h="122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(план)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(факт)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846970"/>
                  </a:ext>
                </a:extLst>
              </a:tr>
              <a:tr h="1207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817260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236436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Доходы бюджета – Всего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1 535 230 885,41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1 536 687 435,85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509131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НАЛОГОВЫЕ И НЕНАЛОГОВЫЕ ДОХОДЫ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000 1000000000 0000 000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547 100 213,00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574 142 322,12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557962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НАЛОГИ НА ПРИБЫЛЬ, ДОХОДЫ Налог на доходы физических лиц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000 1010000000 0000 000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381 019 237,00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384 563 548,91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62584"/>
                  </a:ext>
                </a:extLst>
              </a:tr>
              <a:tr h="3622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НАЛОГИ НА ТОВАРЫ (РАБОТЫ, УСЛУГИ), РЕАЛИЗУЕМЫЕ НА ТЕРРИТОРИИ РОССИЙСКОЙ ФЕДЕРАЦИИ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000 1030000000 0000 000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26 094 671,41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27 262 841,85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955326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НАЛОГИ НА СОВОКУПНЫЙ ДОХОД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000 1050000000 0000 000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10 325 452,23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10 375 776,76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002988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ИМУЩЕСТВО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000 1060000000 0000 000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5 040 000,00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5 362 664,11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823065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НАЛОГИ, СБОРЫ И РЕГУЛЯРНЫЕ ПЛАТЕЖИ ЗА ПОЛЬЗОВАНИЕ ПРИРОДНЫМИ РЕСУРСАМИ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000 1070000000 0000 000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66 643 600,00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85 495 445,53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683719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ГОСУДАРСТВЕННАЯ ПОШЛИНА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000 1080000000 0000 000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8 300 000,00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8 059 868,36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342305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000 1110000000 0000 000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13 792 900,00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15 024 966,61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053005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ПЛАТЕЖИ ПРИ ПОЛЬЗОВАНИИ ПРИРОДНЫМИ РЕСУРСАМИ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000 1120000000 0000 000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8 606 000,00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8 910 659,25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442508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Доходы от оказания платных услуг (работ) и компенсации затрат государства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000 1130000000 0000 000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15 922 300,00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15 488 201,52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212081"/>
                  </a:ext>
                </a:extLst>
              </a:tr>
              <a:tr h="2696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000 1140000000 0000 000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2 506 052,36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3 755 711,88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273823"/>
                  </a:ext>
                </a:extLst>
              </a:tr>
              <a:tr h="1391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ШТРАФЫ, САНКЦИИ, ВОЗМЕЩЕНИЕ УЩЕРБА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000 1160000000 0000 000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1 500 000,00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755 728,23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559010"/>
                  </a:ext>
                </a:extLst>
              </a:tr>
              <a:tr h="1227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Прочие неналоговые доходы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000 1170000000 0000 000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7 350 000,00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9 086 909,11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778610"/>
                  </a:ext>
                </a:extLst>
              </a:tr>
              <a:tr h="136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БЕЗВОЗМЕЗДНЫЕ ПОСТУПЛЕНИЯ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000 2000000000 0000 000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988 130 672,41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962 545 113,73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815804"/>
                  </a:ext>
                </a:extLst>
              </a:tr>
              <a:tr h="3622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БЕЗВОЗМЕЗДНЫЕ ПОСТУПЛЕНИЯ ОТ ДРУГИХ БЮДЖЕТОВ БЮДЖЕТНОЙ СИСТЕМЫ РОССИЙСКОЙ ФЕДЕРАЦИИ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000 2020000000 0000 000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988 130 672,41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962 545 113,73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858901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Дотации бюджетам субъектов Российской Федерации и муниципальных образований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000 2021000000 0000 151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248 602 160,00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248 602 160,00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146966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Субсидии бюджетам бюджетной системы Российской Федерации (межбюджетные субсидии)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000 2022000000 0000 151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179 008 868,36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154 730 806,20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438164"/>
                  </a:ext>
                </a:extLst>
              </a:tr>
              <a:tr h="241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Субвенции бюджетам субъектов РФ и муниципальных образований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000 2023000000 0000 151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466 583 109,00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465 432 898,15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261492"/>
                  </a:ext>
                </a:extLst>
              </a:tr>
              <a:tr h="208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Иные межбюджетные трансферты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000 2024000000 0000 151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93 936 535,05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buNone/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93 779 249,38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83" marR="39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5706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AB926B-5A87-5988-C129-C6FF302061E2}"/>
              </a:ext>
            </a:extLst>
          </p:cNvPr>
          <p:cNvSpPr txBox="1"/>
          <p:nvPr/>
        </p:nvSpPr>
        <p:spPr>
          <a:xfrm>
            <a:off x="6278601" y="516389"/>
            <a:ext cx="4651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№1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982230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CE514-5A09-234B-E0AB-1730FF4B6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662A842D-CEE9-C6E4-C924-8042D6F88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04" y="44624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376E9B-010D-A2B8-D773-3D0ED8438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8EE971-1A01-9CC4-DDA0-FC59C51D5ECE}"/>
              </a:ext>
            </a:extLst>
          </p:cNvPr>
          <p:cNvSpPr txBox="1"/>
          <p:nvPr/>
        </p:nvSpPr>
        <p:spPr>
          <a:xfrm>
            <a:off x="6278601" y="516389"/>
            <a:ext cx="4651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№2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20440DC-B9E7-09F2-140E-E240CF782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698727"/>
              </p:ext>
            </p:extLst>
          </p:nvPr>
        </p:nvGraphicFramePr>
        <p:xfrm>
          <a:off x="827584" y="887132"/>
          <a:ext cx="7560841" cy="5580407"/>
        </p:xfrm>
        <a:graphic>
          <a:graphicData uri="http://schemas.openxmlformats.org/drawingml/2006/table">
            <a:tbl>
              <a:tblPr/>
              <a:tblGrid>
                <a:gridCol w="4584886">
                  <a:extLst>
                    <a:ext uri="{9D8B030D-6E8A-4147-A177-3AD203B41FA5}">
                      <a16:colId xmlns:a16="http://schemas.microsoft.com/office/drawing/2014/main" val="2615053631"/>
                    </a:ext>
                  </a:extLst>
                </a:gridCol>
                <a:gridCol w="1271057">
                  <a:extLst>
                    <a:ext uri="{9D8B030D-6E8A-4147-A177-3AD203B41FA5}">
                      <a16:colId xmlns:a16="http://schemas.microsoft.com/office/drawing/2014/main" val="908081183"/>
                    </a:ext>
                  </a:extLst>
                </a:gridCol>
                <a:gridCol w="768793">
                  <a:extLst>
                    <a:ext uri="{9D8B030D-6E8A-4147-A177-3AD203B41FA5}">
                      <a16:colId xmlns:a16="http://schemas.microsoft.com/office/drawing/2014/main" val="3845375617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3828757998"/>
                    </a:ext>
                  </a:extLst>
                </a:gridCol>
              </a:tblGrid>
              <a:tr h="42779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Наименование показателя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Код расхода по бюджетной классификации 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Бюджет Балейского муниципального округа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340124"/>
                  </a:ext>
                </a:extLst>
              </a:tr>
              <a:tr h="573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(план)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(факт)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251900"/>
                  </a:ext>
                </a:extLst>
              </a:tr>
              <a:tr h="637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977128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Расходы бюджета – ИТОГО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1 579 271 464,22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indent="126365" algn="ctr"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1 516 634 676,17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12325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203 893 815,92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196 797 198,07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143033"/>
                  </a:ext>
                </a:extLst>
              </a:tr>
              <a:tr h="1721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000 0102 0000000 000 000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3 887 750,94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3 887 750,94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3189659"/>
                  </a:ext>
                </a:extLst>
              </a:tr>
              <a:tr h="229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000 0103 0000000 000 000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270 294,02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245 814,09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287591"/>
                  </a:ext>
                </a:extLst>
              </a:tr>
              <a:tr h="2295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000 0104 0000000 000 000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63 015 905,52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62 906 868,48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570478"/>
                  </a:ext>
                </a:extLst>
              </a:tr>
              <a:tr h="123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Судебная система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000 0105 0000000 000 000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7 900,00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912554"/>
                  </a:ext>
                </a:extLst>
              </a:tr>
              <a:tr h="1721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000 0106 0000000 000 000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22 759 019,22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22 263 732,48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692532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Резервные фонды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000 0111 0000000 000 000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992 159,01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587539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Другие общегосударственные вопросы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000 0113 0000000 000 000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112 960 787,21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107 493 032,08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708430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 indent="255270">
                        <a:buNone/>
                      </a:pP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НАЦИОНАЛЬНАЯ ОБОРОНА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000 0200 0000000 000 000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2 352 717,10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1 106 965,00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565936"/>
                  </a:ext>
                </a:extLst>
              </a:tr>
              <a:tr h="1062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Мобилизационная и вневойсковая подготовка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000 0203 0000000 000 000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2 352 717,10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1 106 965,00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868587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НАЦИОНАЛЬНАЯ БЕЗОПАСНОСТЬ И ПРАВООХРАНИТЕЛЬНАЯ ДЕЯТЕЛЬНОСТЬ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000 0300 0000000 000 000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15 032 610,53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13 522 354,36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099166"/>
                  </a:ext>
                </a:extLst>
              </a:tr>
              <a:tr h="1062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Гражданская оборона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000 0309 0000000 000 000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12 122 850,08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10 667 435,22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483041"/>
                  </a:ext>
                </a:extLst>
              </a:tr>
              <a:tr h="1721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000 0310 0000000 000 000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2 609 681,20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2 559 951,89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20876"/>
                  </a:ext>
                </a:extLst>
              </a:tr>
              <a:tr h="1744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000 0314 0000000 000 000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300 079,25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294 967,25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01570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НАЦИОНАЛЬНАЯ ЭКОНОМИКА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000 0400 0000000 000 000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165 597 940,67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136 735 617,42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0532315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Сельское хозяйство и рыболовство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000 0405 0000000 000 000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7 285 399,00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7 285 180,34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84981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Лесное хозяйство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000 0407 0000000 000 000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445 000,00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445 000,00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523060"/>
                  </a:ext>
                </a:extLst>
              </a:tr>
              <a:tr h="776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Дорожное хозяйство (дорожные фонды)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000 0409 0000000 000 000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154 928 021,60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126 089 017,80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227078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Другие вопросы в области национальной экономики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000 0412 0000000 000 000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2 939 520,07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2 916 419,28            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136115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ЖИЛИЩНО-КОММУНАЛЬНОЕ ХОЗЯЙСТВО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000 0500 0000000 000 000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103 127 034,16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93 910 395,80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32608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Коммунальное хозяйство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000 0502 0000000 000 000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8 035 010,47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8 034 971,30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130690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Благоустройство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000 0503 0000000 000 000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95 092 023,69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85 875 424,50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843116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000 0600 0000000 000 000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7 031 266,70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7 031 266,70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520677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ОБРАЗОВАНИЕ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000 0700 0000000 000 000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892 667 861,72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882 025 688,91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432785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Дошкольное образование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000 0701 0000000 000 000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183 014 437,21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181 329 111,33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88537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Общее образование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000 0702 0000000 000 000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464 285 288,69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461 250 233,49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170808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Дополнительное образование детей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000 0703 0000000 000 000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29 324 239,55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29 056 366,08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5254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Молодежная политика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000 0707 0000000 000 000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80 000,00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80 000,00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655305"/>
                  </a:ext>
                </a:extLst>
              </a:tr>
              <a:tr h="890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Другие вопросы в области образования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000 0709 0000000 000 000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215 963 896,27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210 309 978,01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784517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КУЛЬТУРА, КИНЕМАТОГРАФИЯ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000 0800 0000000 000 000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168 642 656,77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164 611 921,45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003262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Культура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000 0801 0000000 000 000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94 150 239,62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</a:t>
                      </a:r>
                      <a:r>
                        <a:rPr lang="en-US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275 251,64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12828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Другие вопросы в области культуры, кинематографии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000 0804 0000000 000 000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74 492 417,15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</a:t>
                      </a:r>
                      <a:r>
                        <a:rPr lang="en-US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336 669,81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531207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СОЦИАЛЬНАЯ ПОЛИТИКА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15 918 755,49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r>
                        <a:rPr lang="en-US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886 463,30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7989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Пенсионное обеспечение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000 1001 0000000 000 000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8 661 067,74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r>
                        <a:rPr lang="en-US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661 067,74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058098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000 1003 0000000 000 000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535 851,75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507 721,75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181541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Охрана семьи и детства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000 1004 0000000 000 000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6 721 836,00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6 717 673,81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5229777"/>
                  </a:ext>
                </a:extLst>
              </a:tr>
              <a:tr h="765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ФИЗИЧЕСКАЯ КУЛЬТУРА И СПОРТ</a:t>
                      </a:r>
                      <a:r>
                        <a:rPr lang="ru-RU" sz="8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000 1100 0000000 000 000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150 000,00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150 000,00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846914"/>
                  </a:ext>
                </a:extLst>
              </a:tr>
              <a:tr h="602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СРЕДСТВА МАССОВОЙ ИНФОРМАЦИИ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000 1200 0000000 000 000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4 853 817,28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4 853 817,28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213569"/>
                  </a:ext>
                </a:extLst>
              </a:tr>
              <a:tr h="57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Периодическая печать и издательства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000 1202 0000000 000 000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4 853 817,28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4 853 817,28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635242"/>
                  </a:ext>
                </a:extLst>
              </a:tr>
              <a:tr h="1147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ОБСЛУЖИВАНИЕ ГОСУДАРСТВЕННОГО И МУНИЦИПАЛЬНОГО ДОЛГА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000 1300 0000000 000 000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2 987,88</a:t>
                      </a:r>
                      <a:endParaRPr lang="ru-RU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2 987,88</a:t>
                      </a:r>
                      <a:endParaRPr lang="ru-RU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13" marR="203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558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434245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38969"/>
            <a:ext cx="871296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59049"/>
            <a:ext cx="4104456" cy="1569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500" y="2528148"/>
            <a:ext cx="9001000" cy="3997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673450, Забайкальский край, г. Балей, ул. Ленина, 24</a:t>
            </a:r>
          </a:p>
          <a:p>
            <a:pPr algn="ctr"/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8(30232) 5-10-59, 5-15-99</a:t>
            </a:r>
          </a:p>
          <a:p>
            <a:pPr algn="ctr"/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baley@bk.ru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103261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463"/>
            <a:ext cx="9144000" cy="700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976BD46-2774-45B9-D765-348C73779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692696"/>
            <a:ext cx="7632848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-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бюджетного процесса, который начинается с момента утверждения решения о бюджете законодательным (представительным) органом муниципального образования и продолжается в течении финансового года.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Исполнение бюджета - процесс сбора и учета доходов и осуществление расходов на основе сводной бюджетной росписи и кассового плана.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следующие этапы исполнения бюджета: </a:t>
            </a:r>
          </a:p>
          <a:p>
            <a:pPr algn="just"/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по доходам;</a:t>
            </a:r>
          </a:p>
          <a:p>
            <a:pPr marL="68580" indent="0" algn="just">
              <a:buNone/>
            </a:pPr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Исполнение по расходам; </a:t>
            </a:r>
          </a:p>
          <a:p>
            <a:pPr algn="just"/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 утверждение отчета об исполнении бюджета.</a:t>
            </a:r>
          </a:p>
          <a:p>
            <a:pPr marL="0" indent="0" algn="just">
              <a:buNone/>
            </a:pP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исполнении бюджета содержит данные об исполнении бюджета по доходам, расходам и источникам финансирования дефицита бюджета в соответствии с бюджетной классификацией Российской Федерации.</a:t>
            </a:r>
          </a:p>
          <a:p>
            <a:pPr marL="0" indent="0" algn="just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BD9918-2F02-F293-E57F-05889376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6895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70" y="1142533"/>
            <a:ext cx="7992888" cy="516678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Clr>
                <a:srgbClr val="0BD0D9"/>
              </a:buClr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форма образования и расходования денежных средств, предназначенных для </a:t>
            </a:r>
          </a:p>
          <a:p>
            <a:pPr marL="0" indent="0" algn="just">
              <a:spcBef>
                <a:spcPts val="0"/>
              </a:spcBef>
              <a:buClr>
                <a:srgbClr val="0BD0D9"/>
              </a:buClr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обеспечения задач и функций государства и местного самоуправления.</a:t>
            </a:r>
          </a:p>
          <a:p>
            <a:pPr marL="0" indent="0" algn="just">
              <a:spcBef>
                <a:spcPts val="0"/>
              </a:spcBef>
              <a:buClr>
                <a:srgbClr val="0BD0D9"/>
              </a:buClr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доходов бюджета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 государственной власти, орган местного самоуправления, орган местной администрации, орган управления государственным внебюджетным фондом, ЦБ РФ, казенное учреждение, осуществляющие в соответствии с законодательством Российской Федерации контроль за правильностью исчисления, полнотой и своевременностью уплаты, начисление, учет, взыскание и принятие решений о возврате (зачете) излишне уплаченных (взысканных) платежей, </a:t>
            </a:r>
          </a:p>
          <a:p>
            <a:pPr marL="0" indent="0" algn="just">
              <a:spcBef>
                <a:spcPts val="0"/>
              </a:spcBef>
              <a:buClr>
                <a:srgbClr val="0BD0D9"/>
              </a:buClr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пеней и штрафов по ним, являющихся доходами бюджетов бюджетной системы РФ.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Clr>
                <a:srgbClr val="0BD0D9"/>
              </a:buClr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денежные средства, поступающие в бюджет, за исключением средств, являющихся в соответствии с Бюджетным кодексом РФ источниками финансирования дефицита бюджета.</a:t>
            </a:r>
          </a:p>
          <a:p>
            <a:pPr marL="137160" indent="0">
              <a:spcBef>
                <a:spcPts val="0"/>
              </a:spcBef>
              <a:buClr>
                <a:srgbClr val="0BD0D9"/>
              </a:buClr>
              <a:buNone/>
            </a:pPr>
            <a:endParaRPr lang="ru-RU" sz="2000" b="1" i="1" dirty="0">
              <a:solidFill>
                <a:srgbClr val="FF0000"/>
              </a:solidFill>
            </a:endParaRPr>
          </a:p>
          <a:p>
            <a:pPr marL="137160" indent="0">
              <a:spcBef>
                <a:spcPts val="0"/>
              </a:spcBef>
              <a:buClr>
                <a:srgbClr val="0BD0D9"/>
              </a:buClr>
              <a:buNone/>
            </a:pPr>
            <a:endParaRPr lang="ru-RU" sz="2000" b="1" i="1" dirty="0">
              <a:solidFill>
                <a:srgbClr val="FF0000"/>
              </a:solidFill>
            </a:endParaRPr>
          </a:p>
          <a:p>
            <a:pPr marL="137160" indent="0">
              <a:spcBef>
                <a:spcPts val="0"/>
              </a:spcBef>
              <a:buClr>
                <a:srgbClr val="0BD0D9"/>
              </a:buClr>
              <a:buNone/>
            </a:pPr>
            <a:endParaRPr lang="ru-RU" sz="2000" b="1" i="1" dirty="0">
              <a:solidFill>
                <a:srgbClr val="FF0000"/>
              </a:solidFill>
            </a:endParaRPr>
          </a:p>
          <a:p>
            <a:pPr marL="137160" indent="0">
              <a:spcBef>
                <a:spcPts val="0"/>
              </a:spcBef>
              <a:buNone/>
            </a:pPr>
            <a:r>
              <a:rPr lang="ru-RU" sz="2000" b="1" i="1" dirty="0"/>
              <a:t>	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19313"/>
            <a:ext cx="1917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9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068" y="-613190"/>
            <a:ext cx="1755723" cy="175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3558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3828" y="900084"/>
            <a:ext cx="799288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Налог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обязательный, индивидуально безвозмездный платеж, взимаемый с физических и юридических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 для финансового обеспечения деятельности государства и (или) муниципальных образований.</a:t>
            </a:r>
          </a:p>
          <a:p>
            <a:pPr algn="just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доходы от предусмотренных законодательством РФ о налогах и сборах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федеральных налогов и сборов, в том числе от налогов, предусмотренных специальными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налоговыми режимами, региональных и местных налогов, а также пеней и штрафов по ним.</a:t>
            </a:r>
          </a:p>
          <a:p>
            <a:pPr algn="just">
              <a:buClr>
                <a:srgbClr val="0BD0D9"/>
              </a:buClr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доходы от использования имущества, находящегося в государственной или муниципальной собственности, доходы от продажи имущества (кроме акций и иных форм участия</a:t>
            </a:r>
          </a:p>
          <a:p>
            <a:pPr algn="just">
              <a:buClr>
                <a:srgbClr val="0BD0D9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капитале, государственных запасов драгоценных металлов и драгоценных камней), находящегося </a:t>
            </a:r>
          </a:p>
          <a:p>
            <a:pPr algn="just">
              <a:buClr>
                <a:srgbClr val="0BD0D9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или муниципальной собственности, доходы от платных услуг, оказываемых</a:t>
            </a:r>
          </a:p>
          <a:p>
            <a:pPr algn="just">
              <a:buClr>
                <a:srgbClr val="0BD0D9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казенными учреждениями, средства, полученные в результате применения мер гражданско-</a:t>
            </a:r>
          </a:p>
          <a:p>
            <a:pPr algn="just">
              <a:buClr>
                <a:srgbClr val="0BD0D9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правовой, административной и уголовной ответственности, в том числе штрафы, </a:t>
            </a:r>
          </a:p>
          <a:p>
            <a:pPr algn="just">
              <a:buClr>
                <a:srgbClr val="0BD0D9"/>
              </a:buCl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конфискации, компенсации и иные суммы принудительного изъятия.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137160" indent="0">
              <a:spcBef>
                <a:spcPts val="0"/>
              </a:spcBef>
              <a:buClr>
                <a:srgbClr val="0BD0D9"/>
              </a:buClr>
              <a:buNone/>
            </a:pP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9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854" y="5102277"/>
            <a:ext cx="1755723" cy="175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404664"/>
            <a:ext cx="1917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</p:spTree>
    <p:extLst>
      <p:ext uri="{BB962C8B-B14F-4D97-AF65-F5344CB8AC3E}">
        <p14:creationId xmlns:p14="http://schemas.microsoft.com/office/powerpoint/2010/main" val="422412549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69856"/>
            <a:ext cx="7920880" cy="567059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	 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поступающие в бюджет денежные средства на безвозмездной основе из бюджетов других уровней (межбюджетные трансферты), от физических и юридических лиц.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Дотация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межбюджетный трансферт, предоставляемый на безвозмездной и безвозвратной основе без установления направлений и (или) условий их использования. Дотации выделяются из бюджета вышестоящего уровня в случаях, если закрепленных и регулирующих доходов не достаточно для формирования минимального бюджета нижестоящего территориального уровня.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 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  межбюджетный трансферт ,предоставляемый в целях софинансирования расходных обязательств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 межбюджетный трансферт ,предоставляемый в целях финансового обеспечения расходных обязательств  по переданным полномочиям. Имеет конкретные цели; в отличие от дотации (которая не имеет цели в принципе) подлежат возврату в случае отклонения от цели.</a:t>
            </a:r>
          </a:p>
          <a:p>
            <a:pPr marL="13716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137160" indent="0">
              <a:buNone/>
            </a:pPr>
            <a:r>
              <a:rPr lang="ru-RU" sz="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30023"/>
            <a:ext cx="1917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9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564" y="5180065"/>
            <a:ext cx="1755723" cy="175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38239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" y="-69850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5522" y="747618"/>
            <a:ext cx="7846917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rgbClr val="0BD0D9"/>
              </a:buClr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другие), за исключением средств, являющихся в соответствии с Бюджетным кодексом РФ источниками финансирования дефицита бюджета.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buClr>
                <a:srgbClr val="0BD0D9"/>
              </a:buClr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распорядитель бюджетных средств (ГРБС)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 государственной власти, орган управления государственным внебюджетным фондом, орган местного самоуправления, орган местной администрации, а также наиболее значимое учреждение науки, образования, культуры и здравоохранения, имеющие право распределять бюджетные ассигнования и лимиты бюджетных обязательств между подведомственными распорядителями и (или) получателями бюджетных средств. </a:t>
            </a:r>
          </a:p>
          <a:p>
            <a:pPr lvl="0">
              <a:lnSpc>
                <a:spcPct val="120000"/>
              </a:lnSpc>
              <a:buClr>
                <a:srgbClr val="0BD0D9"/>
              </a:buClr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Государственная (муниципальная) программа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(взаимоувязанных по задачам, срокам осуществления и ресурсам) и инструментов государственной политики, обеспечивающих в рамках реализации ключевых государственных (муниципальных) функций достижение приоритетов и целей государственной (муниципальной) политики в сфере социально-экономического развития и безопасности.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20000"/>
              </a:lnSpc>
              <a:buClr>
                <a:srgbClr val="0BD0D9"/>
              </a:buClr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Профицит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над расходами бюджета.</a:t>
            </a:r>
          </a:p>
          <a:p>
            <a:pPr>
              <a:lnSpc>
                <a:spcPct val="120000"/>
              </a:lnSpc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Дефицит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расходов бюджета над его доходами.</a:t>
            </a:r>
          </a:p>
          <a:p>
            <a:pPr marL="13716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r>
              <a:rPr lang="ru-RU" sz="7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4001973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5FB3C-60C4-2404-F16A-F7FCF7C37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681A08-41E4-795B-7863-47846956B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A289E-7E5A-027D-A837-776E985E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Picture 38455">
            <a:extLst>
              <a:ext uri="{FF2B5EF4-FFF2-40B4-BE49-F238E27FC236}">
                <a16:creationId xmlns:a16="http://schemas.microsoft.com/office/drawing/2014/main" id="{97086B14-E80E-1E9B-EB1A-CD1F9DE899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047" y="-99392"/>
            <a:ext cx="9120953" cy="705678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A9BAB7E-8CAD-55C7-1635-F4BC22F3F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133164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692251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19808</TotalTime>
  <Words>3854</Words>
  <Application>Microsoft Office PowerPoint</Application>
  <PresentationFormat>Экран (4:3)</PresentationFormat>
  <Paragraphs>692</Paragraphs>
  <Slides>33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Century Gothic</vt:lpstr>
      <vt:lpstr>Times New Roman</vt:lpstr>
      <vt:lpstr>Wingdings</vt:lpstr>
      <vt:lpstr>Wingdings 2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Участники бюджетного процесса</vt:lpstr>
      <vt:lpstr>Основные приоритеты бюджетной и налоговой политики  Балейского муниципального округа</vt:lpstr>
      <vt:lpstr>Презентация PowerPoint</vt:lpstr>
      <vt:lpstr>Презентация PowerPoint</vt:lpstr>
      <vt:lpstr>Структура доходов бюджета Балейского муниципального округа в 2025 году</vt:lpstr>
      <vt:lpstr>Структура НАЛОГОВЫХ доходов в 2025 году  </vt:lpstr>
      <vt:lpstr>Структура НЕНАЛОГОВЫХ доходов в 2025 году</vt:lpstr>
      <vt:lpstr>Презентация PowerPoint</vt:lpstr>
      <vt:lpstr>Расходы Балейского муниципального округа</vt:lpstr>
      <vt:lpstr>РАСХОДЫ</vt:lpstr>
      <vt:lpstr>Презентация PowerPoint</vt:lpstr>
      <vt:lpstr>Презентация PowerPoint</vt:lpstr>
      <vt:lpstr>Структура расходов бюджета  в 2025 году – 1 516 634,67 тыс. руб. в т.ч.</vt:lpstr>
      <vt:lpstr>Структура расходов бюджета в 2025 году   1 516 634,67 тыс. руб. в т.ч.</vt:lpstr>
      <vt:lpstr>Структура расходов бюджета в 2025 году   РАЗДЕЛ «НАЦИОНАЛЬНАЯ БЕЗОПАСНОСТЬ  И ПРАВООХРАНИТЕЛЬНАЯ ДЕЯТЕЛЬНОСТЬ»                                                                                          всего 13 522 354 руб в т.ч.  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Муниципальный долг бюджета Балейского муниципального округа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Давыдова</dc:creator>
  <cp:lastModifiedBy>е</cp:lastModifiedBy>
  <cp:revision>1653</cp:revision>
  <cp:lastPrinted>2025-02-17T02:49:01Z</cp:lastPrinted>
  <dcterms:created xsi:type="dcterms:W3CDTF">2014-11-13T03:58:22Z</dcterms:created>
  <dcterms:modified xsi:type="dcterms:W3CDTF">2026-06-18T07:37:56Z</dcterms:modified>
</cp:coreProperties>
</file>